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9" r:id="rId3"/>
    <p:sldId id="264" r:id="rId4"/>
    <p:sldId id="262" r:id="rId5"/>
    <p:sldId id="269" r:id="rId6"/>
    <p:sldId id="261" r:id="rId7"/>
    <p:sldId id="263" r:id="rId8"/>
    <p:sldId id="273" r:id="rId9"/>
    <p:sldId id="260" r:id="rId10"/>
    <p:sldId id="265" r:id="rId11"/>
    <p:sldId id="267" r:id="rId12"/>
    <p:sldId id="268" r:id="rId13"/>
    <p:sldId id="266" r:id="rId14"/>
    <p:sldId id="270" r:id="rId15"/>
    <p:sldId id="271" r:id="rId16"/>
    <p:sldId id="272" r:id="rId17"/>
    <p:sldId id="291" r:id="rId18"/>
    <p:sldId id="274" r:id="rId19"/>
    <p:sldId id="300" r:id="rId20"/>
    <p:sldId id="275" r:id="rId21"/>
    <p:sldId id="276" r:id="rId22"/>
    <p:sldId id="277" r:id="rId23"/>
    <p:sldId id="280" r:id="rId24"/>
    <p:sldId id="287" r:id="rId25"/>
    <p:sldId id="278" r:id="rId26"/>
    <p:sldId id="279" r:id="rId27"/>
    <p:sldId id="286" r:id="rId28"/>
    <p:sldId id="288" r:id="rId29"/>
    <p:sldId id="289" r:id="rId30"/>
    <p:sldId id="290" r:id="rId31"/>
    <p:sldId id="281" r:id="rId32"/>
    <p:sldId id="282" r:id="rId33"/>
    <p:sldId id="283" r:id="rId34"/>
    <p:sldId id="285" r:id="rId35"/>
    <p:sldId id="284" r:id="rId36"/>
    <p:sldId id="292" r:id="rId37"/>
    <p:sldId id="295" r:id="rId38"/>
    <p:sldId id="296" r:id="rId39"/>
    <p:sldId id="298" r:id="rId40"/>
    <p:sldId id="299" r:id="rId41"/>
    <p:sldId id="297" r:id="rId42"/>
    <p:sldId id="301" r:id="rId43"/>
    <p:sldId id="302" r:id="rId44"/>
    <p:sldId id="303" r:id="rId45"/>
    <p:sldId id="304" r:id="rId46"/>
    <p:sldId id="305" r:id="rId47"/>
    <p:sldId id="306" r:id="rId4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00"/>
    <a:srgbClr val="66FF99"/>
    <a:srgbClr val="66FF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06"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pt-BR" smtClean="0"/>
              <a:t>Clique para editar o título mestre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9/20/2019</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‹nº›</a:t>
            </a:fld>
            <a:endParaRPr lang="en-US" dirty="0"/>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Foto Panorâmica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pt-BR" smtClean="0"/>
              <a:t>Clique para editar o título mestre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smtClean="0"/>
              <a:t>Clique no ícone para adicionar uma imagem</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B61BEF0D-F0BB-DE4B-95CE-6DB70DBA9567}" type="datetimeFigureOut">
              <a:rPr lang="en-US" dirty="0"/>
              <a:pPr/>
              <a:t>9/20/2019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pt-BR" smtClean="0"/>
              <a:t>Clique para editar o título mestre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B61BEF0D-F0BB-DE4B-95CE-6DB70DBA9567}" type="datetimeFigureOut">
              <a:rPr lang="en-US" dirty="0"/>
              <a:pPr/>
              <a:t>9/20/2019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pt-BR" smtClean="0"/>
              <a:t>Clique para editar o título mestre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smtClean="0"/>
              <a:t>Clique para editar o texto mestre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B61BEF0D-F0BB-DE4B-95CE-6DB70DBA9567}" type="datetimeFigureOut">
              <a:rPr lang="en-US" dirty="0"/>
              <a:pPr/>
              <a:t>9/20/2019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pt-BR" smtClean="0"/>
              <a:t>Clique para editar o título mestre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B61BEF0D-F0BB-DE4B-95CE-6DB70DBA9567}" type="datetimeFigureOut">
              <a:rPr lang="en-US" dirty="0"/>
              <a:pPr/>
              <a:t>9/20/2019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o 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pt-BR" smtClean="0"/>
              <a:t>Clique para editar o título mestre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B61BEF0D-F0BB-DE4B-95CE-6DB70DBA9567}" type="datetimeFigureOut">
              <a:rPr lang="en-US" dirty="0"/>
              <a:pPr/>
              <a:t>9/20/2019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iro ou Fals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pt-BR" smtClean="0"/>
              <a:t>Clique para editar o título mestre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B61BEF0D-F0BB-DE4B-95CE-6DB70DBA9567}" type="datetimeFigureOut">
              <a:rPr lang="en-US" dirty="0"/>
              <a:pPr/>
              <a:t>9/20/2019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pt-BR" smtClean="0"/>
              <a:t>Clique para editar o título mestre</a:t>
            </a:r>
            <a:endParaRPr lang="en-US" dirty="0"/>
          </a:p>
        </p:txBody>
      </p:sp>
      <p:sp>
        <p:nvSpPr>
          <p:cNvPr id="3" name="Vertical Text Placeholder 2"/>
          <p:cNvSpPr>
            <a:spLocks noGrp="1"/>
          </p:cNvSpPr>
          <p:nvPr>
            <p:ph type="body" orient="vert" idx="1"/>
          </p:nvPr>
        </p:nvSpPr>
        <p:spPr/>
        <p:txBody>
          <a:bodyPr vert="eaVert" ancho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pt-BR" smtClean="0"/>
              <a:t>Clique para editar o título mestre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pPr/>
              <a:t>9/20/2019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pPr/>
              <a:t>‹nº›</a:t>
            </a:fld>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pt-BR" smtClean="0"/>
              <a:t>Clique para editar o título mestre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B61BEF0D-F0BB-DE4B-95CE-6DB70DBA9567}" type="datetimeFigureOut">
              <a:rPr lang="en-US" dirty="0"/>
              <a:pPr/>
              <a:t>9/20/2019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pPr/>
              <a:t>9/20/2019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pPr/>
              <a:t>‹nº›</a:t>
            </a:fld>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BR" smtClean="0"/>
              <a:t>Clique para editar o título mestre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9/20/2019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9/20/2019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9/20/2019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pt-BR" smtClean="0"/>
              <a:t>Clique para editar o título mestre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B61BEF0D-F0BB-DE4B-95CE-6DB70DBA9567}" type="datetimeFigureOut">
              <a:rPr lang="en-US" dirty="0"/>
              <a:pPr/>
              <a:t>9/20/2019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pt-BR" smtClean="0"/>
              <a:t>Clique para editar o título mestre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smtClean="0"/>
              <a:t>Clique no ícone para adicionar uma imagem</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B61BEF0D-F0BB-DE4B-95CE-6DB70DBA9567}" type="datetimeFigureOut">
              <a:rPr lang="en-US" dirty="0"/>
              <a:pPr/>
              <a:t>9/20/2019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pt-BR" smtClean="0"/>
              <a:t>Clique para editar o título mestre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9/20/2019</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hyperlink" Target="http://receita.economia.gov.br/dados/receitadata/renuncia-fiscal/previsoes-ploa/arquivos-e-imagens/texto-dgt-ploa-2018-arquivo-final-para-publicacao.pdf/view"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hyperlink" Target="http://www.mds.gov.br/webarquivos/arquivo/assistencia_social/cneas/CEBAS%20-%20Cartilha.docx.pdf" TargetMode="Externa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BR" sz="4800" dirty="0" smtClean="0">
                <a:latin typeface="Baskerville Old Face" panose="02020602080505020303" pitchFamily="18" charset="0"/>
              </a:rPr>
              <a:t>SUSTENTABILIDADE</a:t>
            </a:r>
            <a:endParaRPr lang="pt-BR" sz="4800" dirty="0">
              <a:latin typeface="Baskerville Old Face" panose="02020602080505020303" pitchFamily="18" charset="0"/>
            </a:endParaRPr>
          </a:p>
        </p:txBody>
      </p:sp>
      <p:sp>
        <p:nvSpPr>
          <p:cNvPr id="3" name="Subtítulo 2"/>
          <p:cNvSpPr>
            <a:spLocks noGrp="1"/>
          </p:cNvSpPr>
          <p:nvPr>
            <p:ph type="subTitle" idx="1"/>
          </p:nvPr>
        </p:nvSpPr>
        <p:spPr/>
        <p:txBody>
          <a:bodyPr>
            <a:normAutofit fontScale="92500" lnSpcReduction="10000"/>
          </a:bodyPr>
          <a:lstStyle/>
          <a:p>
            <a:r>
              <a:rPr lang="pt-BR" sz="3200" dirty="0" smtClean="0">
                <a:latin typeface="Baskerville Old Face" panose="02020602080505020303" pitchFamily="18" charset="0"/>
              </a:rPr>
              <a:t>REFLEXÕES</a:t>
            </a:r>
          </a:p>
          <a:p>
            <a:pPr algn="r"/>
            <a:r>
              <a:rPr lang="pt-BR" sz="2000" dirty="0" err="1" smtClean="0">
                <a:latin typeface="Baskerville Old Face" panose="02020602080505020303" pitchFamily="18" charset="0"/>
              </a:rPr>
              <a:t>Franceli</a:t>
            </a:r>
            <a:r>
              <a:rPr lang="pt-BR" sz="2000" dirty="0" smtClean="0">
                <a:latin typeface="Baskerville Old Face" panose="02020602080505020303" pitchFamily="18" charset="0"/>
              </a:rPr>
              <a:t> </a:t>
            </a:r>
            <a:r>
              <a:rPr lang="pt-BR" sz="2000" dirty="0" err="1" smtClean="0">
                <a:latin typeface="Baskerville Old Face" panose="02020602080505020303" pitchFamily="18" charset="0"/>
              </a:rPr>
              <a:t>Zilio</a:t>
            </a:r>
            <a:endParaRPr lang="pt-BR" sz="2000" dirty="0" smtClean="0">
              <a:latin typeface="Baskerville Old Face" panose="02020602080505020303" pitchFamily="18" charset="0"/>
            </a:endParaRPr>
          </a:p>
          <a:p>
            <a:pPr algn="r"/>
            <a:r>
              <a:rPr lang="pt-BR" sz="2000" smtClean="0">
                <a:latin typeface="Baskerville Old Face" panose="02020602080505020303" pitchFamily="18" charset="0"/>
              </a:rPr>
              <a:t>franceli.zilio@hotmail.com</a:t>
            </a:r>
            <a:r>
              <a:rPr lang="pt-BR" smtClean="0"/>
              <a:t> </a:t>
            </a:r>
            <a:endParaRPr lang="pt-BR" dirty="0"/>
          </a:p>
        </p:txBody>
      </p:sp>
    </p:spTree>
    <p:extLst>
      <p:ext uri="{BB962C8B-B14F-4D97-AF65-F5344CB8AC3E}">
        <p14:creationId xmlns:p14="http://schemas.microsoft.com/office/powerpoint/2010/main" xmlns="" val="2457557666"/>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4294967295"/>
          </p:nvPr>
        </p:nvSpPr>
        <p:spPr>
          <a:xfrm>
            <a:off x="489397" y="824248"/>
            <a:ext cx="11075832" cy="4984123"/>
          </a:xfrm>
        </p:spPr>
        <p:txBody>
          <a:bodyPr>
            <a:normAutofit/>
          </a:bodyPr>
          <a:lstStyle/>
          <a:p>
            <a:pPr marL="0" indent="0" algn="just">
              <a:lnSpc>
                <a:spcPct val="150000"/>
              </a:lnSpc>
              <a:spcBef>
                <a:spcPts val="600"/>
              </a:spcBef>
              <a:buNone/>
            </a:pPr>
            <a:r>
              <a:rPr lang="pt-BR" sz="2600" dirty="0" smtClean="0">
                <a:latin typeface="Baskerville Old Face" panose="02020602080505020303" pitchFamily="18" charset="0"/>
              </a:rPr>
              <a:t>IMUNIDADE PREVIENCIÁRIA</a:t>
            </a:r>
          </a:p>
          <a:p>
            <a:pPr marL="0" indent="0" algn="just">
              <a:lnSpc>
                <a:spcPct val="150000"/>
              </a:lnSpc>
              <a:spcBef>
                <a:spcPts val="600"/>
              </a:spcBef>
              <a:buNone/>
            </a:pPr>
            <a:r>
              <a:rPr lang="pt-BR" sz="2600" dirty="0" smtClean="0">
                <a:latin typeface="Baskerville Old Face" panose="02020602080505020303" pitchFamily="18" charset="0"/>
              </a:rPr>
              <a:t>	A CF/1988 definiu que as instituições filantrópicas são imunes ao pagamento da contribuição previdenciária. Assim, o governo investe nessas instituições através da </a:t>
            </a:r>
            <a:r>
              <a:rPr lang="pt-BR" sz="2600" b="1" dirty="0" err="1" smtClean="0">
                <a:latin typeface="Baskerville Old Face" panose="02020602080505020303" pitchFamily="18" charset="0"/>
              </a:rPr>
              <a:t>extrafiscalidade</a:t>
            </a:r>
            <a:r>
              <a:rPr lang="pt-BR" sz="2600" dirty="0" smtClean="0">
                <a:latin typeface="Baskerville Old Face" panose="02020602080505020303" pitchFamily="18" charset="0"/>
              </a:rPr>
              <a:t>, modalidade </a:t>
            </a:r>
            <a:r>
              <a:rPr lang="pt-BR" sz="2600" dirty="0">
                <a:latin typeface="Baskerville Old Face" panose="02020602080505020303" pitchFamily="18" charset="0"/>
              </a:rPr>
              <a:t>de investimento indireto caracterizada por investir ao não </a:t>
            </a:r>
            <a:r>
              <a:rPr lang="pt-BR" sz="2600" dirty="0" smtClean="0">
                <a:latin typeface="Baskerville Old Face" panose="02020602080505020303" pitchFamily="18" charset="0"/>
              </a:rPr>
              <a:t>cobrar determinado </a:t>
            </a:r>
            <a:r>
              <a:rPr lang="pt-BR" sz="2600" dirty="0">
                <a:latin typeface="Baskerville Old Face" panose="02020602080505020303" pitchFamily="18" charset="0"/>
              </a:rPr>
              <a:t>de tributo.</a:t>
            </a:r>
          </a:p>
          <a:p>
            <a:pPr marL="0" indent="0" algn="just">
              <a:lnSpc>
                <a:spcPct val="150000"/>
              </a:lnSpc>
              <a:spcBef>
                <a:spcPts val="600"/>
              </a:spcBef>
              <a:buNone/>
            </a:pPr>
            <a:endParaRPr lang="pt-BR" dirty="0" smtClean="0"/>
          </a:p>
        </p:txBody>
      </p:sp>
    </p:spTree>
    <p:extLst>
      <p:ext uri="{BB962C8B-B14F-4D97-AF65-F5344CB8AC3E}">
        <p14:creationId xmlns:p14="http://schemas.microsoft.com/office/powerpoint/2010/main" xmlns="" val="3443012291"/>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4294967295"/>
          </p:nvPr>
        </p:nvSpPr>
        <p:spPr>
          <a:xfrm>
            <a:off x="515156" y="927279"/>
            <a:ext cx="11127346" cy="4984123"/>
          </a:xfrm>
        </p:spPr>
        <p:txBody>
          <a:bodyPr>
            <a:normAutofit/>
          </a:bodyPr>
          <a:lstStyle/>
          <a:p>
            <a:pPr marL="0" indent="0" algn="just">
              <a:lnSpc>
                <a:spcPct val="150000"/>
              </a:lnSpc>
              <a:spcBef>
                <a:spcPts val="600"/>
              </a:spcBef>
              <a:buNone/>
            </a:pPr>
            <a:r>
              <a:rPr lang="pt-BR" dirty="0"/>
              <a:t>	</a:t>
            </a:r>
            <a:r>
              <a:rPr lang="pt-BR" sz="2800" dirty="0" smtClean="0">
                <a:latin typeface="Baskerville Old Face" panose="02020602080505020303" pitchFamily="18" charset="0"/>
              </a:rPr>
              <a:t>Períodos pesquisados pela FONIF:</a:t>
            </a:r>
          </a:p>
          <a:p>
            <a:pPr marL="0" indent="0" algn="just">
              <a:lnSpc>
                <a:spcPct val="150000"/>
              </a:lnSpc>
              <a:spcBef>
                <a:spcPts val="600"/>
              </a:spcBef>
              <a:buNone/>
            </a:pPr>
            <a:r>
              <a:rPr lang="pt-BR" sz="2800" dirty="0">
                <a:latin typeface="Baskerville Old Face" panose="02020602080505020303" pitchFamily="18" charset="0"/>
              </a:rPr>
              <a:t>		</a:t>
            </a:r>
            <a:r>
              <a:rPr lang="pt-BR" sz="2800" dirty="0" smtClean="0">
                <a:latin typeface="Baskerville Old Face" panose="02020602080505020303" pitchFamily="18" charset="0"/>
              </a:rPr>
              <a:t>Para </a:t>
            </a:r>
            <a:r>
              <a:rPr lang="pt-BR" sz="2800" dirty="0">
                <a:latin typeface="Baskerville Old Face" panose="02020602080505020303" pitchFamily="18" charset="0"/>
              </a:rPr>
              <a:t>a Educação Básica e Educação Superior utilizou-se como base os dados </a:t>
            </a:r>
            <a:r>
              <a:rPr lang="pt-BR" sz="2800" dirty="0" smtClean="0">
                <a:latin typeface="Baskerville Old Face" panose="02020602080505020303" pitchFamily="18" charset="0"/>
              </a:rPr>
              <a:t>disponíveis de </a:t>
            </a:r>
            <a:r>
              <a:rPr lang="pt-BR" sz="2800" dirty="0">
                <a:latin typeface="Baskerville Old Face" panose="02020602080505020303" pitchFamily="18" charset="0"/>
              </a:rPr>
              <a:t>2016 e para a Saúde, 2017. Já as informações da Assistência Social foram usadas </a:t>
            </a:r>
            <a:r>
              <a:rPr lang="pt-BR" sz="2800" dirty="0" smtClean="0">
                <a:latin typeface="Baskerville Old Face" panose="02020602080505020303" pitchFamily="18" charset="0"/>
              </a:rPr>
              <a:t>as informações </a:t>
            </a:r>
            <a:r>
              <a:rPr lang="pt-BR" sz="2800" dirty="0">
                <a:latin typeface="Baskerville Old Face" panose="02020602080505020303" pitchFamily="18" charset="0"/>
              </a:rPr>
              <a:t>do Censo 2011, ainda consideradas as mais recentes oficialmente disponibilizadas.</a:t>
            </a:r>
          </a:p>
          <a:p>
            <a:pPr marL="0" indent="0" algn="just">
              <a:lnSpc>
                <a:spcPct val="150000"/>
              </a:lnSpc>
              <a:spcBef>
                <a:spcPts val="600"/>
              </a:spcBef>
              <a:buNone/>
            </a:pPr>
            <a:endParaRPr lang="pt-BR" sz="2600" dirty="0" smtClean="0">
              <a:latin typeface="Baskerville Old Face" panose="02020602080505020303" pitchFamily="18" charset="0"/>
            </a:endParaRPr>
          </a:p>
          <a:p>
            <a:pPr marL="0" lvl="0" indent="0" algn="just">
              <a:buClr>
                <a:srgbClr val="D9B247"/>
              </a:buClr>
              <a:buNone/>
            </a:pPr>
            <a:r>
              <a:rPr lang="pt-BR" sz="1600" dirty="0">
                <a:solidFill>
                  <a:srgbClr val="C00000"/>
                </a:solidFill>
              </a:rPr>
              <a:t>http://fonif.org.br/wp-content/uploads/2017/06/PESQUISA_FONIF_2019_compressed.pdf</a:t>
            </a:r>
          </a:p>
          <a:p>
            <a:pPr marL="0" indent="0" algn="just">
              <a:buNone/>
            </a:pPr>
            <a:endParaRPr lang="pt-BR" sz="3200" dirty="0"/>
          </a:p>
        </p:txBody>
      </p:sp>
    </p:spTree>
    <p:extLst>
      <p:ext uri="{BB962C8B-B14F-4D97-AF65-F5344CB8AC3E}">
        <p14:creationId xmlns:p14="http://schemas.microsoft.com/office/powerpoint/2010/main" xmlns="" val="4226409864"/>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4294967295"/>
          </p:nvPr>
        </p:nvSpPr>
        <p:spPr>
          <a:xfrm>
            <a:off x="515156" y="927279"/>
            <a:ext cx="11127346" cy="4984123"/>
          </a:xfrm>
        </p:spPr>
        <p:txBody>
          <a:bodyPr>
            <a:normAutofit/>
          </a:bodyPr>
          <a:lstStyle/>
          <a:p>
            <a:pPr marL="0" indent="0" algn="just">
              <a:lnSpc>
                <a:spcPct val="150000"/>
              </a:lnSpc>
              <a:spcBef>
                <a:spcPts val="600"/>
              </a:spcBef>
              <a:buNone/>
            </a:pPr>
            <a:r>
              <a:rPr lang="pt-BR" dirty="0"/>
              <a:t>	</a:t>
            </a:r>
            <a:endParaRPr lang="pt-BR" dirty="0" smtClean="0"/>
          </a:p>
          <a:p>
            <a:pPr marL="0" indent="0" algn="just">
              <a:lnSpc>
                <a:spcPct val="150000"/>
              </a:lnSpc>
              <a:spcBef>
                <a:spcPts val="600"/>
              </a:spcBef>
              <a:buNone/>
            </a:pPr>
            <a:r>
              <a:rPr lang="pt-BR" sz="2800" dirty="0"/>
              <a:t>	</a:t>
            </a:r>
            <a:r>
              <a:rPr lang="pt-BR" sz="2800" dirty="0" smtClean="0">
                <a:latin typeface="Baskerville Old Face" panose="02020602080505020303" pitchFamily="18" charset="0"/>
              </a:rPr>
              <a:t>O valor </a:t>
            </a:r>
            <a:r>
              <a:rPr lang="pt-BR" sz="2800" dirty="0">
                <a:latin typeface="Baskerville Old Face" panose="02020602080505020303" pitchFamily="18" charset="0"/>
              </a:rPr>
              <a:t>das imunidades tributárias das filantrópicas ficou em R$12 bilhões </a:t>
            </a:r>
            <a:r>
              <a:rPr lang="pt-BR" sz="2800" dirty="0" smtClean="0">
                <a:latin typeface="Baskerville Old Face" panose="02020602080505020303" pitchFamily="18" charset="0"/>
              </a:rPr>
              <a:t>no total do </a:t>
            </a:r>
            <a:r>
              <a:rPr lang="pt-BR" sz="2800" dirty="0">
                <a:latin typeface="Baskerville Old Face" panose="02020602080505020303" pitchFamily="18" charset="0"/>
              </a:rPr>
              <a:t>período pesquisado, o equivalente a apenas </a:t>
            </a:r>
            <a:r>
              <a:rPr lang="pt-BR" sz="2800" b="1" dirty="0">
                <a:latin typeface="Baskerville Old Face" panose="02020602080505020303" pitchFamily="18" charset="0"/>
              </a:rPr>
              <a:t>3% </a:t>
            </a:r>
            <a:r>
              <a:rPr lang="pt-BR" sz="2800" dirty="0">
                <a:latin typeface="Baskerville Old Face" panose="02020602080505020303" pitchFamily="18" charset="0"/>
              </a:rPr>
              <a:t>de toda a arrecadação previdenciária, que foi de R$375 bilhões.</a:t>
            </a:r>
          </a:p>
          <a:p>
            <a:pPr marL="0" indent="0" algn="just">
              <a:lnSpc>
                <a:spcPct val="150000"/>
              </a:lnSpc>
              <a:spcBef>
                <a:spcPts val="600"/>
              </a:spcBef>
              <a:buNone/>
            </a:pPr>
            <a:endParaRPr lang="pt-BR" sz="2600" dirty="0" smtClean="0">
              <a:latin typeface="Baskerville Old Face" panose="02020602080505020303" pitchFamily="18" charset="0"/>
            </a:endParaRPr>
          </a:p>
          <a:p>
            <a:pPr marL="0" lvl="0" indent="0" algn="just">
              <a:buClr>
                <a:srgbClr val="D9B247"/>
              </a:buClr>
              <a:buNone/>
            </a:pPr>
            <a:r>
              <a:rPr lang="pt-BR" sz="1600" dirty="0">
                <a:solidFill>
                  <a:srgbClr val="C00000"/>
                </a:solidFill>
              </a:rPr>
              <a:t>http://fonif.org.br/wp-content/uploads/2017/06/PESQUISA_FONIF_2019_compressed.pdf</a:t>
            </a:r>
          </a:p>
          <a:p>
            <a:pPr marL="0" indent="0" algn="just">
              <a:buNone/>
            </a:pPr>
            <a:endParaRPr lang="pt-BR" sz="3200" dirty="0"/>
          </a:p>
        </p:txBody>
      </p:sp>
    </p:spTree>
    <p:extLst>
      <p:ext uri="{BB962C8B-B14F-4D97-AF65-F5344CB8AC3E}">
        <p14:creationId xmlns:p14="http://schemas.microsoft.com/office/powerpoint/2010/main" xmlns="" val="3666729175"/>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4294967295"/>
          </p:nvPr>
        </p:nvSpPr>
        <p:spPr>
          <a:xfrm>
            <a:off x="489397" y="824248"/>
            <a:ext cx="11075832" cy="4984123"/>
          </a:xfrm>
        </p:spPr>
        <p:txBody>
          <a:bodyPr>
            <a:normAutofit/>
          </a:bodyPr>
          <a:lstStyle/>
          <a:p>
            <a:pPr marL="0" indent="0" algn="just">
              <a:lnSpc>
                <a:spcPct val="150000"/>
              </a:lnSpc>
              <a:spcBef>
                <a:spcPts val="600"/>
              </a:spcBef>
              <a:buNone/>
            </a:pPr>
            <a:r>
              <a:rPr lang="pt-BR" sz="2600" u="sng" dirty="0">
                <a:latin typeface="Baskerville Old Face" panose="02020602080505020303" pitchFamily="18" charset="0"/>
                <a:hlinkClick r:id="rId2"/>
              </a:rPr>
              <a:t>http://receita.economia.gov.br/dados/receitadata/</a:t>
            </a:r>
            <a:r>
              <a:rPr lang="pt-BR" sz="2600" b="1" u="sng" dirty="0">
                <a:latin typeface="Baskerville Old Face" panose="02020602080505020303" pitchFamily="18" charset="0"/>
                <a:hlinkClick r:id="rId2"/>
              </a:rPr>
              <a:t>renuncia-fiscal</a:t>
            </a:r>
            <a:r>
              <a:rPr lang="pt-BR" sz="2600" u="sng" dirty="0">
                <a:latin typeface="Baskerville Old Face" panose="02020602080505020303" pitchFamily="18" charset="0"/>
                <a:hlinkClick r:id="rId2"/>
              </a:rPr>
              <a:t>/previsoes-ploa/arquivos-e-imagens/texto-dgt-ploa-2018-arquivo-final-para-publicacao.pdf/view</a:t>
            </a:r>
            <a:endParaRPr lang="pt-BR" sz="2600" dirty="0">
              <a:latin typeface="Baskerville Old Face" panose="02020602080505020303" pitchFamily="18" charset="0"/>
            </a:endParaRPr>
          </a:p>
          <a:p>
            <a:pPr marL="0" indent="0" algn="just">
              <a:lnSpc>
                <a:spcPct val="150000"/>
              </a:lnSpc>
              <a:spcBef>
                <a:spcPts val="600"/>
              </a:spcBef>
              <a:buNone/>
            </a:pPr>
            <a:r>
              <a:rPr lang="pt-BR" sz="2600" dirty="0" smtClean="0">
                <a:latin typeface="Baskerville Old Face" panose="02020602080505020303" pitchFamily="18" charset="0"/>
              </a:rPr>
              <a:t>Apesar do retorno humano e econômico, o Governo entende a isenção previdenciária concedida às Organizações da Sociedade Civil como gasto e não como investimento.</a:t>
            </a:r>
          </a:p>
          <a:p>
            <a:pPr marL="0" indent="0" algn="just">
              <a:lnSpc>
                <a:spcPct val="150000"/>
              </a:lnSpc>
              <a:spcBef>
                <a:spcPts val="600"/>
              </a:spcBef>
              <a:buNone/>
            </a:pPr>
            <a:r>
              <a:rPr lang="pt-BR" sz="2600" dirty="0" smtClean="0">
                <a:latin typeface="Baskerville Old Face" panose="02020602080505020303" pitchFamily="18" charset="0"/>
              </a:rPr>
              <a:t>É possível uma mudança paradigmática?? </a:t>
            </a:r>
          </a:p>
        </p:txBody>
      </p:sp>
    </p:spTree>
    <p:extLst>
      <p:ext uri="{BB962C8B-B14F-4D97-AF65-F5344CB8AC3E}">
        <p14:creationId xmlns:p14="http://schemas.microsoft.com/office/powerpoint/2010/main" xmlns="" val="223390627"/>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4294967295"/>
          </p:nvPr>
        </p:nvSpPr>
        <p:spPr>
          <a:xfrm>
            <a:off x="489397" y="824248"/>
            <a:ext cx="11075832" cy="4984123"/>
          </a:xfrm>
        </p:spPr>
        <p:txBody>
          <a:bodyPr>
            <a:normAutofit fontScale="92500"/>
          </a:bodyPr>
          <a:lstStyle/>
          <a:p>
            <a:pPr marL="0" indent="0" algn="just">
              <a:lnSpc>
                <a:spcPct val="150000"/>
              </a:lnSpc>
              <a:spcBef>
                <a:spcPts val="600"/>
              </a:spcBef>
              <a:buNone/>
            </a:pPr>
            <a:r>
              <a:rPr lang="pt-PT" sz="2600" dirty="0" smtClean="0">
                <a:latin typeface="Baskerville Old Face" panose="02020602080505020303" pitchFamily="18" charset="0"/>
              </a:rPr>
              <a:t>Pesquisas atuais sobre financiamento </a:t>
            </a:r>
            <a:r>
              <a:rPr lang="pt-PT" sz="2600" dirty="0">
                <a:latin typeface="Baskerville Old Face" panose="02020602080505020303" pitchFamily="18" charset="0"/>
              </a:rPr>
              <a:t>privado nacional para </a:t>
            </a:r>
            <a:r>
              <a:rPr lang="pt-PT" sz="2600" dirty="0" smtClean="0">
                <a:latin typeface="Baskerville Old Face" panose="02020602080505020303" pitchFamily="18" charset="0"/>
              </a:rPr>
              <a:t>OSC:</a:t>
            </a:r>
          </a:p>
          <a:p>
            <a:pPr>
              <a:lnSpc>
                <a:spcPct val="150000"/>
              </a:lnSpc>
              <a:spcBef>
                <a:spcPts val="600"/>
              </a:spcBef>
            </a:pPr>
            <a:r>
              <a:rPr lang="pt-PT" sz="2600" b="1" dirty="0" smtClean="0">
                <a:latin typeface="Baskerville Old Face" panose="02020602080505020303" pitchFamily="18" charset="0"/>
              </a:rPr>
              <a:t>RANKING </a:t>
            </a:r>
            <a:r>
              <a:rPr lang="pt-PT" sz="2600" b="1" dirty="0">
                <a:latin typeface="Baskerville Old Face" panose="02020602080505020303" pitchFamily="18" charset="0"/>
              </a:rPr>
              <a:t>GLOBAL DE SOLIDARIEDADE 2018</a:t>
            </a:r>
            <a:endParaRPr lang="pt-BR" sz="2600" dirty="0">
              <a:latin typeface="Baskerville Old Face" panose="02020602080505020303" pitchFamily="18" charset="0"/>
            </a:endParaRPr>
          </a:p>
          <a:p>
            <a:pPr marL="0" indent="0">
              <a:lnSpc>
                <a:spcPct val="150000"/>
              </a:lnSpc>
              <a:spcBef>
                <a:spcPts val="600"/>
              </a:spcBef>
              <a:buNone/>
            </a:pPr>
            <a:r>
              <a:rPr lang="pt-PT" sz="2600" b="1" dirty="0" smtClean="0">
                <a:latin typeface="Baskerville Old Face" panose="02020602080505020303" pitchFamily="18" charset="0"/>
              </a:rPr>
              <a:t>	</a:t>
            </a:r>
            <a:r>
              <a:rPr lang="pt-PT" sz="2600" dirty="0" smtClean="0">
                <a:latin typeface="Baskerville Old Face" panose="02020602080505020303" pitchFamily="18" charset="0"/>
              </a:rPr>
              <a:t>O </a:t>
            </a:r>
            <a:r>
              <a:rPr lang="pt-PT" sz="2600" dirty="0">
                <a:latin typeface="Baskerville Old Face" panose="02020602080505020303" pitchFamily="18" charset="0"/>
              </a:rPr>
              <a:t>Brasil teve o pior desempenho já registrado no World Giving Index. O país saiu da posição de número 75 e foi para o 122º lugar no ranking geral, que apresenta 146 países. </a:t>
            </a:r>
            <a:r>
              <a:rPr lang="pt-BR" sz="2800" dirty="0">
                <a:latin typeface="Baskerville Old Face" panose="02020602080505020303" pitchFamily="18" charset="0"/>
              </a:rPr>
              <a:t>O índice fornece uma visão do comportamento com relação à caridade ao redor do mundo utilizando três critérios: 1. Ajuda a estranhos; 2. Realização de trabalho voluntário; 3. Doação em dinheiro. </a:t>
            </a:r>
            <a:r>
              <a:rPr lang="pt-PT" sz="2600" i="1" dirty="0" smtClean="0">
                <a:latin typeface="Baskerville Old Face" panose="02020602080505020303" pitchFamily="18" charset="0"/>
              </a:rPr>
              <a:t>(</a:t>
            </a:r>
            <a:r>
              <a:rPr lang="pt-PT" sz="2600" i="1" dirty="0">
                <a:latin typeface="Baskerville Old Face" panose="02020602080505020303" pitchFamily="18" charset="0"/>
              </a:rPr>
              <a:t>CAF, 2018)</a:t>
            </a:r>
            <a:endParaRPr lang="pt-BR" sz="2600" dirty="0">
              <a:latin typeface="Baskerville Old Face" panose="02020602080505020303" pitchFamily="18" charset="0"/>
            </a:endParaRPr>
          </a:p>
          <a:p>
            <a:pPr marL="0" indent="0" algn="just">
              <a:lnSpc>
                <a:spcPct val="150000"/>
              </a:lnSpc>
              <a:spcBef>
                <a:spcPts val="600"/>
              </a:spcBef>
              <a:buNone/>
            </a:pPr>
            <a:r>
              <a:rPr lang="pt-BR" sz="1600" dirty="0">
                <a:solidFill>
                  <a:srgbClr val="C00000"/>
                </a:solidFill>
              </a:rPr>
              <a:t>https://www.idis.org.br/wp-content/uploads/2018/11/WGI2018_REPORT.pdf</a:t>
            </a:r>
            <a:endParaRPr lang="pt-BR" sz="1600" u="sng" dirty="0">
              <a:solidFill>
                <a:srgbClr val="C00000"/>
              </a:solidFill>
              <a:latin typeface="Baskerville Old Face" panose="02020602080505020303" pitchFamily="18" charset="0"/>
            </a:endParaRPr>
          </a:p>
        </p:txBody>
      </p:sp>
    </p:spTree>
    <p:extLst>
      <p:ext uri="{BB962C8B-B14F-4D97-AF65-F5344CB8AC3E}">
        <p14:creationId xmlns:p14="http://schemas.microsoft.com/office/powerpoint/2010/main" xmlns="" val="2270025153"/>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4294967295"/>
          </p:nvPr>
        </p:nvSpPr>
        <p:spPr>
          <a:xfrm>
            <a:off x="592428" y="837127"/>
            <a:ext cx="11075832" cy="4984123"/>
          </a:xfrm>
        </p:spPr>
        <p:txBody>
          <a:bodyPr>
            <a:noAutofit/>
          </a:bodyPr>
          <a:lstStyle/>
          <a:p>
            <a:pPr algn="just"/>
            <a:endParaRPr lang="pt-PT" b="1" dirty="0" smtClean="0">
              <a:latin typeface="Baskerville Old Face" panose="02020602080505020303" pitchFamily="18" charset="0"/>
            </a:endParaRPr>
          </a:p>
          <a:p>
            <a:pPr algn="just"/>
            <a:r>
              <a:rPr lang="pt-PT" sz="2600" b="1" dirty="0" smtClean="0">
                <a:latin typeface="Baskerville Old Face" panose="02020602080505020303" pitchFamily="18" charset="0"/>
              </a:rPr>
              <a:t>BANCO </a:t>
            </a:r>
            <a:r>
              <a:rPr lang="pt-PT" sz="2600" b="1" dirty="0">
                <a:latin typeface="Baskerville Old Face" panose="02020602080505020303" pitchFamily="18" charset="0"/>
              </a:rPr>
              <a:t>CENTRAL</a:t>
            </a:r>
            <a:endParaRPr lang="pt-BR" sz="2600" dirty="0">
              <a:latin typeface="Baskerville Old Face" panose="02020602080505020303" pitchFamily="18" charset="0"/>
            </a:endParaRPr>
          </a:p>
          <a:p>
            <a:pPr marL="0" indent="0" algn="just">
              <a:lnSpc>
                <a:spcPct val="170000"/>
              </a:lnSpc>
              <a:spcBef>
                <a:spcPts val="600"/>
              </a:spcBef>
              <a:buNone/>
            </a:pPr>
            <a:r>
              <a:rPr lang="pt-PT" sz="2600" b="1" dirty="0" smtClean="0">
                <a:latin typeface="Baskerville Old Face" panose="02020602080505020303" pitchFamily="18" charset="0"/>
              </a:rPr>
              <a:t>	</a:t>
            </a:r>
            <a:r>
              <a:rPr lang="pt-PT" sz="2600" dirty="0" smtClean="0">
                <a:latin typeface="Baskerville Old Face" panose="02020602080505020303" pitchFamily="18" charset="0"/>
              </a:rPr>
              <a:t>Operações </a:t>
            </a:r>
            <a:r>
              <a:rPr lang="pt-PT" sz="2600" dirty="0">
                <a:latin typeface="Baskerville Old Face" panose="02020602080505020303" pitchFamily="18" charset="0"/>
              </a:rPr>
              <a:t>de câmbio para remessa de doações a entidades privadas sem fins lucrativos, incluindo organizações religiosas, caíram de US$ 82,9 milhões em </a:t>
            </a:r>
            <a:r>
              <a:rPr lang="pt-PT" sz="2600" dirty="0" smtClean="0">
                <a:latin typeface="Baskerville Old Face" panose="02020602080505020303" pitchFamily="18" charset="0"/>
              </a:rPr>
              <a:t>2013 </a:t>
            </a:r>
            <a:r>
              <a:rPr lang="pt-PT" sz="2600" dirty="0">
                <a:latin typeface="Baskerville Old Face" panose="02020602080505020303" pitchFamily="18" charset="0"/>
              </a:rPr>
              <a:t>para US$ 50,8 milhões em 2016. </a:t>
            </a:r>
            <a:r>
              <a:rPr lang="pt-PT" sz="2600" i="1" dirty="0">
                <a:latin typeface="Baskerville Old Face" panose="02020602080505020303" pitchFamily="18" charset="0"/>
              </a:rPr>
              <a:t>(FGV Direito SP, 2018 - a partir de dados obtidos pela Lei de Acesso à Informação</a:t>
            </a:r>
            <a:r>
              <a:rPr lang="pt-PT" sz="2600" i="1" dirty="0" smtClean="0">
                <a:latin typeface="Baskerville Old Face" panose="02020602080505020303" pitchFamily="18" charset="0"/>
              </a:rPr>
              <a:t>).</a:t>
            </a:r>
          </a:p>
          <a:p>
            <a:pPr marL="0" indent="0" algn="just">
              <a:buNone/>
            </a:pPr>
            <a:r>
              <a:rPr lang="pt-PT" dirty="0">
                <a:solidFill>
                  <a:srgbClr val="C00000"/>
                </a:solidFill>
              </a:rPr>
              <a:t/>
            </a:r>
            <a:br>
              <a:rPr lang="pt-PT" dirty="0">
                <a:solidFill>
                  <a:srgbClr val="C00000"/>
                </a:solidFill>
              </a:rPr>
            </a:br>
            <a:r>
              <a:rPr lang="pt-BR" sz="1600" dirty="0">
                <a:solidFill>
                  <a:srgbClr val="C00000"/>
                </a:solidFill>
              </a:rPr>
              <a:t>http://bibliotecadigital.fgv.br/dspace/handle/10438/24576</a:t>
            </a:r>
            <a:endParaRPr lang="pt-PT" sz="1600" dirty="0" smtClean="0">
              <a:solidFill>
                <a:srgbClr val="C00000"/>
              </a:solidFill>
            </a:endParaRPr>
          </a:p>
        </p:txBody>
      </p:sp>
    </p:spTree>
    <p:extLst>
      <p:ext uri="{BB962C8B-B14F-4D97-AF65-F5344CB8AC3E}">
        <p14:creationId xmlns:p14="http://schemas.microsoft.com/office/powerpoint/2010/main" xmlns="" val="1177244901"/>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4294967295"/>
          </p:nvPr>
        </p:nvSpPr>
        <p:spPr>
          <a:xfrm>
            <a:off x="592428" y="837127"/>
            <a:ext cx="11075832" cy="4984123"/>
          </a:xfrm>
        </p:spPr>
        <p:txBody>
          <a:bodyPr>
            <a:noAutofit/>
          </a:bodyPr>
          <a:lstStyle/>
          <a:p>
            <a:pPr algn="just"/>
            <a:endParaRPr lang="pt-PT" b="1" dirty="0" smtClean="0">
              <a:latin typeface="Baskerville Old Face" panose="02020602080505020303" pitchFamily="18" charset="0"/>
            </a:endParaRPr>
          </a:p>
          <a:p>
            <a:pPr algn="just"/>
            <a:r>
              <a:rPr lang="pt-PT" sz="2600" b="1" dirty="0" smtClean="0">
                <a:latin typeface="Baskerville Old Face" panose="02020602080505020303" pitchFamily="18" charset="0"/>
              </a:rPr>
              <a:t>CENSO GIFE</a:t>
            </a:r>
            <a:r>
              <a:rPr lang="pt-PT" sz="2600" b="1" dirty="0" smtClean="0">
                <a:solidFill>
                  <a:srgbClr val="00B050"/>
                </a:solidFill>
                <a:latin typeface="Baskerville Old Face" panose="02020602080505020303" pitchFamily="18" charset="0"/>
              </a:rPr>
              <a:t>*</a:t>
            </a:r>
            <a:r>
              <a:rPr lang="pt-PT" sz="2600" b="1" dirty="0" smtClean="0">
                <a:latin typeface="Baskerville Old Face" panose="02020602080505020303" pitchFamily="18" charset="0"/>
              </a:rPr>
              <a:t> 2016</a:t>
            </a:r>
            <a:endParaRPr lang="pt-PT" sz="2600" dirty="0">
              <a:latin typeface="Baskerville Old Face" panose="02020602080505020303" pitchFamily="18" charset="0"/>
            </a:endParaRPr>
          </a:p>
          <a:p>
            <a:pPr marL="0" indent="0" algn="just">
              <a:lnSpc>
                <a:spcPct val="170000"/>
              </a:lnSpc>
              <a:spcBef>
                <a:spcPts val="600"/>
              </a:spcBef>
              <a:buNone/>
            </a:pPr>
            <a:r>
              <a:rPr lang="pt-PT" sz="2600" b="1" dirty="0">
                <a:latin typeface="Baskerville Old Face" panose="02020602080505020303" pitchFamily="18" charset="0"/>
              </a:rPr>
              <a:t>	</a:t>
            </a:r>
            <a:r>
              <a:rPr lang="pt-PT" sz="2600" dirty="0">
                <a:latin typeface="Baskerville Old Face" panose="02020602080505020303" pitchFamily="18" charset="0"/>
              </a:rPr>
              <a:t>O total de recursos doados pelos associados do Gife para terceiros (o que inclui não apenas OSC) passou de R$ 895 milhões, em 2014, para R$ 595 milhões em 2016 – uma redução de mais de 30%. </a:t>
            </a:r>
            <a:r>
              <a:rPr lang="pt-PT" sz="2600" i="1" dirty="0">
                <a:latin typeface="Baskerville Old Face" panose="02020602080505020303" pitchFamily="18" charset="0"/>
              </a:rPr>
              <a:t>(GIFE, 2017)</a:t>
            </a:r>
            <a:endParaRPr lang="pt-BR" sz="2600" dirty="0">
              <a:latin typeface="Baskerville Old Face" panose="02020602080505020303" pitchFamily="18" charset="0"/>
            </a:endParaRPr>
          </a:p>
          <a:p>
            <a:pPr marL="0" indent="0" algn="just">
              <a:buNone/>
            </a:pPr>
            <a:endParaRPr lang="pt-PT" i="1" dirty="0">
              <a:latin typeface="Baskerville Old Face" panose="02020602080505020303" pitchFamily="18" charset="0"/>
            </a:endParaRPr>
          </a:p>
          <a:p>
            <a:pPr marL="0" indent="0" algn="just">
              <a:buNone/>
            </a:pPr>
            <a:r>
              <a:rPr lang="pt-BR" sz="1800" dirty="0" smtClean="0">
                <a:solidFill>
                  <a:srgbClr val="C00000"/>
                </a:solidFill>
              </a:rPr>
              <a:t>https</a:t>
            </a:r>
            <a:r>
              <a:rPr lang="pt-BR" sz="1800" dirty="0">
                <a:solidFill>
                  <a:srgbClr val="C00000"/>
                </a:solidFill>
              </a:rPr>
              <a:t>://</a:t>
            </a:r>
            <a:r>
              <a:rPr lang="pt-BR" sz="1800" dirty="0" smtClean="0">
                <a:solidFill>
                  <a:srgbClr val="C00000"/>
                </a:solidFill>
              </a:rPr>
              <a:t>gife.org.br/osc</a:t>
            </a:r>
          </a:p>
          <a:p>
            <a:pPr marL="0" indent="0" algn="just">
              <a:buNone/>
            </a:pPr>
            <a:r>
              <a:rPr lang="pt-BR" sz="1800" dirty="0" smtClean="0">
                <a:solidFill>
                  <a:srgbClr val="00B050"/>
                </a:solidFill>
                <a:latin typeface="Baskerville Old Face" panose="02020602080505020303" pitchFamily="18" charset="0"/>
              </a:rPr>
              <a:t>*</a:t>
            </a:r>
            <a:r>
              <a:rPr lang="pt-BR" sz="1800" dirty="0">
                <a:solidFill>
                  <a:srgbClr val="00B050"/>
                </a:solidFill>
              </a:rPr>
              <a:t> </a:t>
            </a:r>
            <a:r>
              <a:rPr lang="pt-BR" sz="1800" dirty="0" smtClean="0">
                <a:solidFill>
                  <a:srgbClr val="00B050"/>
                </a:solidFill>
              </a:rPr>
              <a:t>O GIFE </a:t>
            </a:r>
            <a:r>
              <a:rPr lang="pt-BR" sz="1800" dirty="0">
                <a:solidFill>
                  <a:srgbClr val="00B050"/>
                </a:solidFill>
              </a:rPr>
              <a:t>– Grupo de Institutos, Fundações e </a:t>
            </a:r>
            <a:r>
              <a:rPr lang="pt-BR" sz="1800" dirty="0" smtClean="0">
                <a:solidFill>
                  <a:srgbClr val="00B050"/>
                </a:solidFill>
              </a:rPr>
              <a:t>Empresas- é </a:t>
            </a:r>
            <a:r>
              <a:rPr lang="pt-BR" sz="1800" dirty="0">
                <a:solidFill>
                  <a:srgbClr val="00B050"/>
                </a:solidFill>
              </a:rPr>
              <a:t>a </a:t>
            </a:r>
            <a:r>
              <a:rPr lang="pt-BR" sz="1800" dirty="0" smtClean="0">
                <a:solidFill>
                  <a:srgbClr val="00B050"/>
                </a:solidFill>
              </a:rPr>
              <a:t>associação sem fins lucrativos </a:t>
            </a:r>
            <a:r>
              <a:rPr lang="pt-BR" sz="1800" dirty="0">
                <a:solidFill>
                  <a:srgbClr val="00B050"/>
                </a:solidFill>
              </a:rPr>
              <a:t>dos investidores sociais do Brasil, sejam eles institutos, fundações ou empresas.</a:t>
            </a:r>
            <a:endParaRPr lang="pt-BR" sz="1800" dirty="0">
              <a:solidFill>
                <a:srgbClr val="00B050"/>
              </a:solidFill>
              <a:latin typeface="Baskerville Old Face" panose="02020602080505020303" pitchFamily="18" charset="0"/>
            </a:endParaRPr>
          </a:p>
        </p:txBody>
      </p:sp>
    </p:spTree>
    <p:extLst>
      <p:ext uri="{BB962C8B-B14F-4D97-AF65-F5344CB8AC3E}">
        <p14:creationId xmlns:p14="http://schemas.microsoft.com/office/powerpoint/2010/main" xmlns="" val="2430874925"/>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4294967295"/>
          </p:nvPr>
        </p:nvSpPr>
        <p:spPr>
          <a:xfrm>
            <a:off x="592428" y="837127"/>
            <a:ext cx="11075832" cy="4984123"/>
          </a:xfrm>
        </p:spPr>
        <p:txBody>
          <a:bodyPr>
            <a:noAutofit/>
          </a:bodyPr>
          <a:lstStyle/>
          <a:p>
            <a:pPr marL="0" indent="0" algn="just">
              <a:buNone/>
            </a:pPr>
            <a:r>
              <a:rPr lang="pt-BR" sz="2600" dirty="0" smtClean="0">
                <a:latin typeface="Baskerville Old Face" panose="02020602080505020303" pitchFamily="18" charset="0"/>
              </a:rPr>
              <a:t>		Pesquisa </a:t>
            </a:r>
            <a:r>
              <a:rPr lang="pt-BR" sz="2600" dirty="0">
                <a:latin typeface="Baskerville Old Face" panose="02020602080505020303" pitchFamily="18" charset="0"/>
              </a:rPr>
              <a:t>realizada pela Fundação Salvador Arena com 32 entidades sociais do ABC e de São Paulo, entre 2016 e 2017, revelou que</a:t>
            </a:r>
            <a:r>
              <a:rPr lang="pt-BR" sz="2600" dirty="0" smtClean="0">
                <a:latin typeface="Baskerville Old Face" panose="02020602080505020303" pitchFamily="18" charset="0"/>
              </a:rPr>
              <a:t>:</a:t>
            </a:r>
          </a:p>
          <a:p>
            <a:pPr lvl="0" algn="just">
              <a:buClr>
                <a:srgbClr val="00B050"/>
              </a:buClr>
              <a:buFont typeface="Wingdings" panose="05000000000000000000" pitchFamily="2" charset="2"/>
              <a:buChar char="ü"/>
            </a:pPr>
            <a:r>
              <a:rPr lang="pt-BR" sz="2600" dirty="0" smtClean="0">
                <a:latin typeface="Baskerville Old Face" panose="02020602080505020303" pitchFamily="18" charset="0"/>
              </a:rPr>
              <a:t>70</a:t>
            </a:r>
            <a:r>
              <a:rPr lang="pt-BR" sz="2600" dirty="0">
                <a:latin typeface="Baskerville Old Face" panose="02020602080505020303" pitchFamily="18" charset="0"/>
              </a:rPr>
              <a:t>% dos entrevistados sabem da importância de se comunicar com o público de interesse, mas não têm um plano de comunicação formal;</a:t>
            </a:r>
          </a:p>
          <a:p>
            <a:pPr lvl="0" algn="just">
              <a:buClr>
                <a:srgbClr val="00B050"/>
              </a:buClr>
              <a:buFont typeface="Wingdings" panose="05000000000000000000" pitchFamily="2" charset="2"/>
              <a:buChar char="ü"/>
            </a:pPr>
            <a:r>
              <a:rPr lang="pt-BR" sz="2600" dirty="0" smtClean="0">
                <a:latin typeface="Baskerville Old Face" panose="02020602080505020303" pitchFamily="18" charset="0"/>
              </a:rPr>
              <a:t>50</a:t>
            </a:r>
            <a:r>
              <a:rPr lang="pt-BR" sz="2600" dirty="0">
                <a:latin typeface="Baskerville Old Face" panose="02020602080505020303" pitchFamily="18" charset="0"/>
              </a:rPr>
              <a:t>% não têm dados das pessoas com as quais se relacionam (nome, e-mail, telefone etc.) ou, quando têm, estão desatualizados;</a:t>
            </a:r>
          </a:p>
          <a:p>
            <a:pPr lvl="0" algn="just">
              <a:buClr>
                <a:srgbClr val="00B050"/>
              </a:buClr>
              <a:buFont typeface="Wingdings" panose="05000000000000000000" pitchFamily="2" charset="2"/>
              <a:buChar char="ü"/>
            </a:pPr>
            <a:r>
              <a:rPr lang="pt-BR" sz="2600" dirty="0" smtClean="0">
                <a:latin typeface="Baskerville Old Face" panose="02020602080505020303" pitchFamily="18" charset="0"/>
              </a:rPr>
              <a:t>35</a:t>
            </a:r>
            <a:r>
              <a:rPr lang="pt-BR" sz="2600" dirty="0">
                <a:latin typeface="Baskerville Old Face" panose="02020602080505020303" pitchFamily="18" charset="0"/>
              </a:rPr>
              <a:t>% têm um plano básico para captação de recursos, mas os resultados não são avaliados;</a:t>
            </a:r>
          </a:p>
          <a:p>
            <a:pPr lvl="0" algn="just">
              <a:buClr>
                <a:srgbClr val="00B050"/>
              </a:buClr>
              <a:buFont typeface="Wingdings" panose="05000000000000000000" pitchFamily="2" charset="2"/>
              <a:buChar char="ü"/>
            </a:pPr>
            <a:r>
              <a:rPr lang="pt-BR" sz="2600" dirty="0" smtClean="0">
                <a:latin typeface="Baskerville Old Face" panose="02020602080505020303" pitchFamily="18" charset="0"/>
              </a:rPr>
              <a:t>95</a:t>
            </a:r>
            <a:r>
              <a:rPr lang="pt-BR" sz="2600" dirty="0">
                <a:latin typeface="Baskerville Old Face" panose="02020602080505020303" pitchFamily="18" charset="0"/>
              </a:rPr>
              <a:t>% necessitam de mais formação para atuar na área de captação de recursos</a:t>
            </a:r>
            <a:r>
              <a:rPr lang="pt-BR" sz="2600" dirty="0" smtClean="0">
                <a:latin typeface="Baskerville Old Face" panose="02020602080505020303" pitchFamily="18" charset="0"/>
              </a:rPr>
              <a:t>.</a:t>
            </a:r>
          </a:p>
          <a:p>
            <a:pPr marL="0" lvl="0" indent="0" algn="just">
              <a:buClr>
                <a:srgbClr val="00B050"/>
              </a:buClr>
              <a:buNone/>
            </a:pPr>
            <a:r>
              <a:rPr lang="pt-BR" sz="1500" dirty="0" smtClean="0">
                <a:solidFill>
                  <a:srgbClr val="C00000"/>
                </a:solidFill>
              </a:rPr>
              <a:t>https</a:t>
            </a:r>
            <a:r>
              <a:rPr lang="pt-BR" sz="1500" dirty="0">
                <a:solidFill>
                  <a:srgbClr val="C00000"/>
                </a:solidFill>
              </a:rPr>
              <a:t>://www.filantropia.ong/informacao/o-desafio-da-sustentabilidade</a:t>
            </a:r>
            <a:endParaRPr lang="pt-BR" sz="1500" dirty="0">
              <a:solidFill>
                <a:srgbClr val="C00000"/>
              </a:solidFill>
              <a:latin typeface="Baskerville Old Face" panose="02020602080505020303" pitchFamily="18" charset="0"/>
            </a:endParaRPr>
          </a:p>
        </p:txBody>
      </p:sp>
    </p:spTree>
    <p:extLst>
      <p:ext uri="{BB962C8B-B14F-4D97-AF65-F5344CB8AC3E}">
        <p14:creationId xmlns:p14="http://schemas.microsoft.com/office/powerpoint/2010/main" xmlns="" val="2478808103"/>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4294967295"/>
          </p:nvPr>
        </p:nvSpPr>
        <p:spPr>
          <a:xfrm>
            <a:off x="540913" y="850006"/>
            <a:ext cx="11075832" cy="4984123"/>
          </a:xfrm>
        </p:spPr>
        <p:txBody>
          <a:bodyPr>
            <a:noAutofit/>
          </a:bodyPr>
          <a:lstStyle/>
          <a:p>
            <a:pPr marL="0" indent="0" algn="just">
              <a:buNone/>
            </a:pPr>
            <a:r>
              <a:rPr lang="pt-BR" b="1" dirty="0" smtClean="0">
                <a:latin typeface="Baskerville Old Face" panose="02020602080505020303" pitchFamily="18" charset="0"/>
              </a:rPr>
              <a:t>Medida </a:t>
            </a:r>
            <a:r>
              <a:rPr lang="pt-BR" b="1" dirty="0">
                <a:latin typeface="Baskerville Old Face" panose="02020602080505020303" pitchFamily="18" charset="0"/>
              </a:rPr>
              <a:t>Provisória nº 870, de 1º de janeiro de </a:t>
            </a:r>
            <a:r>
              <a:rPr lang="pt-BR" b="1" dirty="0" smtClean="0">
                <a:latin typeface="Baskerville Old Face" panose="02020602080505020303" pitchFamily="18" charset="0"/>
              </a:rPr>
              <a:t>2019 </a:t>
            </a:r>
            <a:r>
              <a:rPr lang="pt-BR" dirty="0" smtClean="0">
                <a:latin typeface="Baskerville Old Face" panose="02020602080505020303" pitchFamily="18" charset="0"/>
              </a:rPr>
              <a:t>(Estabelece </a:t>
            </a:r>
            <a:r>
              <a:rPr lang="pt-BR" dirty="0">
                <a:latin typeface="Baskerville Old Face" panose="02020602080505020303" pitchFamily="18" charset="0"/>
              </a:rPr>
              <a:t>a organização básica dos órgãos da Presidência da República e dos </a:t>
            </a:r>
            <a:r>
              <a:rPr lang="pt-BR" dirty="0" smtClean="0">
                <a:latin typeface="Baskerville Old Face" panose="02020602080505020303" pitchFamily="18" charset="0"/>
              </a:rPr>
              <a:t>Ministérios)</a:t>
            </a:r>
            <a:endParaRPr lang="pt-BR" dirty="0">
              <a:latin typeface="Baskerville Old Face" panose="02020602080505020303" pitchFamily="18" charset="0"/>
            </a:endParaRPr>
          </a:p>
          <a:p>
            <a:pPr marL="0" indent="0" algn="just">
              <a:buNone/>
            </a:pPr>
            <a:r>
              <a:rPr lang="pt-BR" i="1" dirty="0">
                <a:latin typeface="Baskerville Old Face" panose="02020602080505020303" pitchFamily="18" charset="0"/>
              </a:rPr>
              <a:t>Art. 5º À Secretaria de Governo da Presidência da República compete: </a:t>
            </a:r>
          </a:p>
          <a:p>
            <a:pPr marL="0" indent="0" algn="just">
              <a:buNone/>
            </a:pPr>
            <a:r>
              <a:rPr lang="pt-BR" i="1" dirty="0">
                <a:latin typeface="Baskerville Old Face" panose="02020602080505020303" pitchFamily="18" charset="0"/>
              </a:rPr>
              <a:t>(.........)</a:t>
            </a:r>
          </a:p>
          <a:p>
            <a:pPr marL="0" indent="0" algn="just">
              <a:buNone/>
            </a:pPr>
            <a:r>
              <a:rPr lang="pt-BR" b="1" i="1" dirty="0">
                <a:latin typeface="Baskerville Old Face" panose="02020602080505020303" pitchFamily="18" charset="0"/>
              </a:rPr>
              <a:t> </a:t>
            </a:r>
            <a:r>
              <a:rPr lang="pt-BR" i="1" dirty="0">
                <a:latin typeface="Baskerville Old Face" panose="02020602080505020303" pitchFamily="18" charset="0"/>
              </a:rPr>
              <a:t>II - </a:t>
            </a:r>
            <a:r>
              <a:rPr lang="pt-BR" b="1" i="1" dirty="0" smtClean="0">
                <a:latin typeface="Baskerville Old Face" panose="02020602080505020303" pitchFamily="18" charset="0"/>
              </a:rPr>
              <a:t>SUPERVISIONAR, </a:t>
            </a:r>
            <a:r>
              <a:rPr lang="pt-BR" i="1" dirty="0">
                <a:latin typeface="Baskerville Old Face" panose="02020602080505020303" pitchFamily="18" charset="0"/>
              </a:rPr>
              <a:t>coordenar,</a:t>
            </a:r>
            <a:r>
              <a:rPr lang="pt-BR" b="1" i="1" dirty="0">
                <a:latin typeface="Baskerville Old Face" panose="02020602080505020303" pitchFamily="18" charset="0"/>
              </a:rPr>
              <a:t> </a:t>
            </a:r>
            <a:r>
              <a:rPr lang="pt-BR" b="1" i="1" dirty="0" smtClean="0">
                <a:latin typeface="Baskerville Old Face" panose="02020602080505020303" pitchFamily="18" charset="0"/>
              </a:rPr>
              <a:t>MONITORAR </a:t>
            </a:r>
            <a:r>
              <a:rPr lang="pt-BR" i="1" dirty="0">
                <a:latin typeface="Baskerville Old Face" panose="02020602080505020303" pitchFamily="18" charset="0"/>
              </a:rPr>
              <a:t>e acompanhar as atividades e as ações dos organismos internacionais e das organizações não governamentais no território nacional; </a:t>
            </a:r>
          </a:p>
          <a:p>
            <a:pPr marL="0" indent="0" algn="just">
              <a:buNone/>
            </a:pPr>
            <a:r>
              <a:rPr lang="pt-BR" sz="1600" b="1" dirty="0" smtClean="0">
                <a:solidFill>
                  <a:srgbClr val="C00000"/>
                </a:solidFill>
                <a:latin typeface="+mj-lt"/>
              </a:rPr>
              <a:t>(http</a:t>
            </a:r>
            <a:r>
              <a:rPr lang="pt-BR" sz="1600" b="1" dirty="0">
                <a:solidFill>
                  <a:srgbClr val="C00000"/>
                </a:solidFill>
                <a:latin typeface="+mj-lt"/>
              </a:rPr>
              <a:t>://www.planalto.gov.br/ccivil_03/_</a:t>
            </a:r>
            <a:r>
              <a:rPr lang="pt-BR" sz="1600" b="1" dirty="0" smtClean="0">
                <a:solidFill>
                  <a:srgbClr val="C00000"/>
                </a:solidFill>
                <a:latin typeface="+mj-lt"/>
              </a:rPr>
              <a:t>Ato2019-2022/2019/Mpv/mpv870.htm)</a:t>
            </a:r>
            <a:endParaRPr lang="pt-BR" sz="1600" b="1" dirty="0">
              <a:solidFill>
                <a:srgbClr val="C00000"/>
              </a:solidFill>
              <a:latin typeface="+mj-lt"/>
            </a:endParaRPr>
          </a:p>
          <a:p>
            <a:pPr marL="0" indent="0" algn="just">
              <a:buNone/>
            </a:pPr>
            <a:endParaRPr lang="pt-BR" sz="1800" b="1" dirty="0">
              <a:latin typeface="Baskerville Old Face" panose="02020602080505020303" pitchFamily="18" charset="0"/>
            </a:endParaRPr>
          </a:p>
          <a:p>
            <a:pPr marL="0" indent="0" algn="just">
              <a:lnSpc>
                <a:spcPct val="150000"/>
              </a:lnSpc>
              <a:spcBef>
                <a:spcPts val="600"/>
              </a:spcBef>
              <a:buNone/>
            </a:pPr>
            <a:r>
              <a:rPr lang="pt-BR" b="1" dirty="0" smtClean="0"/>
              <a:t>A ATUAÇÃO LIVRE E INDEPENDENTE DA SOCIEDADE CIVIL ORGANIZADA É UMA GARANTIA CONSTITUCIONAL. </a:t>
            </a:r>
            <a:endParaRPr lang="pt-BR" b="1" dirty="0" smtClean="0">
              <a:latin typeface="Baskerville Old Face" panose="02020602080505020303" pitchFamily="18" charset="0"/>
            </a:endParaRPr>
          </a:p>
          <a:p>
            <a:pPr marL="0" indent="0" algn="just">
              <a:buNone/>
            </a:pPr>
            <a:endParaRPr lang="pt-PT" sz="1800" b="1" dirty="0" smtClean="0">
              <a:latin typeface="Baskerville Old Face" panose="02020602080505020303" pitchFamily="18" charset="0"/>
            </a:endParaRPr>
          </a:p>
        </p:txBody>
      </p:sp>
    </p:spTree>
    <p:extLst>
      <p:ext uri="{BB962C8B-B14F-4D97-AF65-F5344CB8AC3E}">
        <p14:creationId xmlns:p14="http://schemas.microsoft.com/office/powerpoint/2010/main" xmlns="" val="3840335097"/>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4294967295"/>
          </p:nvPr>
        </p:nvSpPr>
        <p:spPr>
          <a:xfrm>
            <a:off x="540913" y="850006"/>
            <a:ext cx="11075832" cy="4984123"/>
          </a:xfrm>
        </p:spPr>
        <p:txBody>
          <a:bodyPr>
            <a:noAutofit/>
          </a:bodyPr>
          <a:lstStyle/>
          <a:p>
            <a:pPr marL="0" indent="0" algn="just">
              <a:buNone/>
            </a:pPr>
            <a:r>
              <a:rPr lang="pt-BR" sz="2200" b="1" dirty="0" smtClean="0">
                <a:latin typeface="Baskerville Old Face" panose="02020602080505020303" pitchFamily="18" charset="0"/>
              </a:rPr>
              <a:t>Governo Bolsonaro....</a:t>
            </a:r>
            <a:r>
              <a:rPr lang="pt-BR" sz="2200" b="1" cap="all" dirty="0" smtClean="0">
                <a:latin typeface="Baskerville Old Face" panose="02020602080505020303" pitchFamily="18" charset="0"/>
              </a:rPr>
              <a:t>DECRETO </a:t>
            </a:r>
            <a:r>
              <a:rPr lang="pt-BR" sz="2200" b="1" cap="all" dirty="0">
                <a:latin typeface="Baskerville Old Face" panose="02020602080505020303" pitchFamily="18" charset="0"/>
              </a:rPr>
              <a:t>Nº 9.759, DE 11 DE ABRIL DE </a:t>
            </a:r>
            <a:r>
              <a:rPr lang="pt-BR" sz="2200" b="1" cap="all" dirty="0" smtClean="0">
                <a:latin typeface="Baskerville Old Face" panose="02020602080505020303" pitchFamily="18" charset="0"/>
              </a:rPr>
              <a:t>2019 </a:t>
            </a:r>
            <a:r>
              <a:rPr lang="pt-BR" sz="2200" cap="all" dirty="0" smtClean="0">
                <a:solidFill>
                  <a:srgbClr val="C00000"/>
                </a:solidFill>
                <a:latin typeface="Baskerville Old Face" panose="02020602080505020303" pitchFamily="18" charset="0"/>
              </a:rPr>
              <a:t>(</a:t>
            </a:r>
            <a:r>
              <a:rPr lang="pt-BR" sz="2200" dirty="0">
                <a:solidFill>
                  <a:srgbClr val="C00000"/>
                </a:solidFill>
                <a:latin typeface="Baskerville Old Face" panose="02020602080505020303" pitchFamily="18" charset="0"/>
              </a:rPr>
              <a:t>http://</a:t>
            </a:r>
            <a:r>
              <a:rPr lang="pt-BR" sz="2200" dirty="0" smtClean="0">
                <a:solidFill>
                  <a:srgbClr val="C00000"/>
                </a:solidFill>
                <a:latin typeface="Baskerville Old Face" panose="02020602080505020303" pitchFamily="18" charset="0"/>
              </a:rPr>
              <a:t>www.in.gov.br)</a:t>
            </a:r>
            <a:endParaRPr lang="pt-BR" sz="2200" b="1" cap="all" dirty="0">
              <a:latin typeface="Baskerville Old Face" panose="02020602080505020303" pitchFamily="18" charset="0"/>
            </a:endParaRPr>
          </a:p>
          <a:p>
            <a:pPr marL="0" indent="0" algn="just">
              <a:buNone/>
            </a:pPr>
            <a:r>
              <a:rPr lang="pt-BR" sz="2200" dirty="0" smtClean="0">
                <a:latin typeface="Baskerville Old Face" panose="02020602080505020303" pitchFamily="18" charset="0"/>
              </a:rPr>
              <a:t>	</a:t>
            </a:r>
            <a:r>
              <a:rPr lang="pt-BR" sz="2200" b="1" dirty="0" smtClean="0">
                <a:latin typeface="Baskerville Old Face" panose="02020602080505020303" pitchFamily="18" charset="0"/>
              </a:rPr>
              <a:t>Pretende </a:t>
            </a:r>
            <a:r>
              <a:rPr lang="pt-BR" sz="2200" b="1" dirty="0">
                <a:latin typeface="Baskerville Old Face" panose="02020602080505020303" pitchFamily="18" charset="0"/>
              </a:rPr>
              <a:t>diminuir </a:t>
            </a:r>
            <a:r>
              <a:rPr lang="pt-BR" sz="2200" b="1" dirty="0" smtClean="0">
                <a:latin typeface="Baskerville Old Face" panose="02020602080505020303" pitchFamily="18" charset="0"/>
              </a:rPr>
              <a:t>de 700 para menos de 50 o </a:t>
            </a:r>
            <a:r>
              <a:rPr lang="pt-BR" sz="2200" b="1" dirty="0">
                <a:latin typeface="Baskerville Old Face" panose="02020602080505020303" pitchFamily="18" charset="0"/>
              </a:rPr>
              <a:t>número de conselhos previstos pela Política Nacional de Participação Social </a:t>
            </a:r>
            <a:r>
              <a:rPr lang="pt-BR" sz="2200" b="1" dirty="0" smtClean="0">
                <a:latin typeface="Baskerville Old Face" panose="02020602080505020303" pitchFamily="18" charset="0"/>
              </a:rPr>
              <a:t>e </a:t>
            </a:r>
            <a:r>
              <a:rPr lang="pt-BR" sz="2200" b="1" dirty="0">
                <a:latin typeface="Baskerville Old Face" panose="02020602080505020303" pitchFamily="18" charset="0"/>
              </a:rPr>
              <a:t>pelo Sistema Nacional de Participação </a:t>
            </a:r>
            <a:r>
              <a:rPr lang="pt-BR" sz="2200" b="1" dirty="0" smtClean="0">
                <a:latin typeface="Baskerville Old Face" panose="02020602080505020303" pitchFamily="18" charset="0"/>
              </a:rPr>
              <a:t>Social.</a:t>
            </a:r>
          </a:p>
          <a:p>
            <a:pPr marL="0" indent="0" algn="just">
              <a:buNone/>
            </a:pPr>
            <a:r>
              <a:rPr lang="pt-BR" sz="2000" dirty="0" smtClean="0">
                <a:latin typeface="Baskerville Old Face" panose="02020602080505020303" pitchFamily="18" charset="0"/>
              </a:rPr>
              <a:t>Alguns dos extintos: Conselho </a:t>
            </a:r>
            <a:r>
              <a:rPr lang="pt-BR" sz="2000" dirty="0">
                <a:latin typeface="Baskerville Old Face" panose="02020602080505020303" pitchFamily="18" charset="0"/>
              </a:rPr>
              <a:t>Nacional dos Direitos da Pessoa com </a:t>
            </a:r>
            <a:r>
              <a:rPr lang="pt-BR" sz="2000" dirty="0" smtClean="0">
                <a:latin typeface="Baskerville Old Face" panose="02020602080505020303" pitchFamily="18" charset="0"/>
              </a:rPr>
              <a:t>Deficiência; Conselho </a:t>
            </a:r>
            <a:r>
              <a:rPr lang="pt-BR" sz="2000" dirty="0">
                <a:latin typeface="Baskerville Old Face" panose="02020602080505020303" pitchFamily="18" charset="0"/>
              </a:rPr>
              <a:t>Nacional de Combate à Discriminação e Promoção dos Direitos de </a:t>
            </a:r>
            <a:r>
              <a:rPr lang="pt-BR" sz="2000" dirty="0" smtClean="0">
                <a:latin typeface="Baskerville Old Face" panose="02020602080505020303" pitchFamily="18" charset="0"/>
              </a:rPr>
              <a:t>LGBT; Conselho </a:t>
            </a:r>
            <a:r>
              <a:rPr lang="pt-BR" sz="2000" dirty="0">
                <a:latin typeface="Baskerville Old Face" panose="02020602080505020303" pitchFamily="18" charset="0"/>
              </a:rPr>
              <a:t>Nacional de Erradicação do Trabalho </a:t>
            </a:r>
            <a:r>
              <a:rPr lang="pt-BR" sz="2000" dirty="0" smtClean="0">
                <a:latin typeface="Baskerville Old Face" panose="02020602080505020303" pitchFamily="18" charset="0"/>
              </a:rPr>
              <a:t>Infantil; </a:t>
            </a:r>
            <a:r>
              <a:rPr lang="pt-BR" sz="2000" dirty="0">
                <a:latin typeface="Baskerville Old Face" panose="02020602080505020303" pitchFamily="18" charset="0"/>
              </a:rPr>
              <a:t>Direitos do </a:t>
            </a:r>
            <a:r>
              <a:rPr lang="pt-BR" sz="2000" dirty="0" smtClean="0">
                <a:latin typeface="Baskerville Old Face" panose="02020602080505020303" pitchFamily="18" charset="0"/>
              </a:rPr>
              <a:t>Idoso; Transparência </a:t>
            </a:r>
            <a:r>
              <a:rPr lang="pt-BR" sz="2000" dirty="0">
                <a:latin typeface="Baskerville Old Face" panose="02020602080505020303" pitchFamily="18" charset="0"/>
              </a:rPr>
              <a:t>Pública e Combate à </a:t>
            </a:r>
            <a:r>
              <a:rPr lang="pt-BR" sz="2000" dirty="0" smtClean="0">
                <a:latin typeface="Baskerville Old Face" panose="02020602080505020303" pitchFamily="18" charset="0"/>
              </a:rPr>
              <a:t>Corrupção; Conselho </a:t>
            </a:r>
            <a:r>
              <a:rPr lang="pt-BR" sz="2000" dirty="0">
                <a:latin typeface="Baskerville Old Face" panose="02020602080505020303" pitchFamily="18" charset="0"/>
              </a:rPr>
              <a:t>Nacional de Segurança </a:t>
            </a:r>
            <a:r>
              <a:rPr lang="pt-BR" sz="2000" dirty="0" smtClean="0">
                <a:latin typeface="Baskerville Old Face" panose="02020602080505020303" pitchFamily="18" charset="0"/>
              </a:rPr>
              <a:t>Pública; </a:t>
            </a:r>
            <a:r>
              <a:rPr lang="pt-BR" sz="2000" dirty="0">
                <a:latin typeface="Baskerville Old Face" panose="02020602080505020303" pitchFamily="18" charset="0"/>
              </a:rPr>
              <a:t>Relações do </a:t>
            </a:r>
            <a:r>
              <a:rPr lang="pt-BR" sz="2000" dirty="0" smtClean="0">
                <a:latin typeface="Baskerville Old Face" panose="02020602080505020303" pitchFamily="18" charset="0"/>
              </a:rPr>
              <a:t>Trabalho; Agroecologia </a:t>
            </a:r>
            <a:r>
              <a:rPr lang="pt-BR" sz="2000" dirty="0">
                <a:latin typeface="Baskerville Old Face" panose="02020602080505020303" pitchFamily="18" charset="0"/>
              </a:rPr>
              <a:t>e Produção </a:t>
            </a:r>
            <a:r>
              <a:rPr lang="pt-BR" sz="2000" dirty="0" smtClean="0">
                <a:latin typeface="Baskerville Old Face" panose="02020602080505020303" pitchFamily="18" charset="0"/>
              </a:rPr>
              <a:t>Orgânica; Comissão </a:t>
            </a:r>
            <a:r>
              <a:rPr lang="pt-BR" sz="2000" dirty="0">
                <a:latin typeface="Baskerville Old Face" panose="02020602080505020303" pitchFamily="18" charset="0"/>
              </a:rPr>
              <a:t>Nacional de Política </a:t>
            </a:r>
            <a:r>
              <a:rPr lang="pt-BR" sz="2000" dirty="0" smtClean="0">
                <a:latin typeface="Baskerville Old Face" panose="02020602080505020303" pitchFamily="18" charset="0"/>
              </a:rPr>
              <a:t>Indigenista; a da Biodiversidade; </a:t>
            </a:r>
            <a:r>
              <a:rPr lang="pt-BR" sz="2000" dirty="0">
                <a:latin typeface="Baskerville Old Face" panose="02020602080505020303" pitchFamily="18" charset="0"/>
              </a:rPr>
              <a:t>o Comitê Gestor da Internet no </a:t>
            </a:r>
            <a:r>
              <a:rPr lang="pt-BR" sz="2000" dirty="0" smtClean="0">
                <a:latin typeface="Baskerville Old Face" panose="02020602080505020303" pitchFamily="18" charset="0"/>
              </a:rPr>
              <a:t>Brasil; Conselho de Recursos da Previdência Social.</a:t>
            </a:r>
          </a:p>
          <a:p>
            <a:pPr marL="0" indent="0" algn="just">
              <a:buNone/>
            </a:pPr>
            <a:r>
              <a:rPr lang="pt-BR" sz="2000" dirty="0" smtClean="0">
                <a:latin typeface="Baskerville Old Face" panose="02020602080505020303" pitchFamily="18" charset="0"/>
              </a:rPr>
              <a:t>Copom </a:t>
            </a:r>
            <a:r>
              <a:rPr lang="pt-BR" sz="2000" dirty="0">
                <a:latin typeface="Baskerville Old Face" panose="02020602080505020303" pitchFamily="18" charset="0"/>
              </a:rPr>
              <a:t>(Comitê de Política Monetária, regulado pela Circular n° 3.868 de 19/12/2017 do Banco Central do Brasil). Ele é um comitê composto estritamente pelo governo e responsável por definir toda a política monetária do governo</a:t>
            </a:r>
            <a:r>
              <a:rPr lang="pt-BR" sz="2000" dirty="0" smtClean="0">
                <a:latin typeface="Baskerville Old Face" panose="02020602080505020303" pitchFamily="18" charset="0"/>
              </a:rPr>
              <a:t>. E agora??????</a:t>
            </a:r>
          </a:p>
          <a:p>
            <a:pPr marL="0" indent="0" algn="ctr">
              <a:buNone/>
            </a:pPr>
            <a:r>
              <a:rPr lang="pt-BR" b="1" dirty="0" smtClean="0">
                <a:solidFill>
                  <a:schemeClr val="tx1"/>
                </a:solidFill>
                <a:latin typeface="Baskerville Old Face" panose="02020602080505020303" pitchFamily="18" charset="0"/>
              </a:rPr>
              <a:t>INSEGURANÇA JURÍDICA!!!!!!!</a:t>
            </a:r>
            <a:endParaRPr lang="pt-BR" b="1" dirty="0">
              <a:solidFill>
                <a:schemeClr val="tx1"/>
              </a:solidFill>
              <a:latin typeface="Baskerville Old Face" panose="02020602080505020303" pitchFamily="18" charset="0"/>
            </a:endParaRPr>
          </a:p>
          <a:p>
            <a:pPr marL="0" indent="0" algn="just">
              <a:buNone/>
            </a:pPr>
            <a:r>
              <a:rPr lang="pt-BR" sz="2000" dirty="0"/>
              <a:t> </a:t>
            </a:r>
            <a:endParaRPr lang="pt-PT" sz="2200" b="1" dirty="0" smtClean="0">
              <a:latin typeface="Baskerville Old Face" panose="02020602080505020303" pitchFamily="18" charset="0"/>
            </a:endParaRPr>
          </a:p>
        </p:txBody>
      </p:sp>
    </p:spTree>
    <p:extLst>
      <p:ext uri="{BB962C8B-B14F-4D97-AF65-F5344CB8AC3E}">
        <p14:creationId xmlns:p14="http://schemas.microsoft.com/office/powerpoint/2010/main" xmlns="" val="860020446"/>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4294967295"/>
          </p:nvPr>
        </p:nvSpPr>
        <p:spPr>
          <a:xfrm>
            <a:off x="489397" y="824248"/>
            <a:ext cx="11075832" cy="4984123"/>
          </a:xfrm>
        </p:spPr>
        <p:txBody>
          <a:bodyPr>
            <a:normAutofit fontScale="70000" lnSpcReduction="20000"/>
          </a:bodyPr>
          <a:lstStyle/>
          <a:p>
            <a:pPr marL="0" indent="0" algn="just">
              <a:lnSpc>
                <a:spcPct val="170000"/>
              </a:lnSpc>
              <a:spcBef>
                <a:spcPts val="600"/>
              </a:spcBef>
              <a:buNone/>
            </a:pPr>
            <a:r>
              <a:rPr lang="pt-BR" dirty="0"/>
              <a:t>	</a:t>
            </a:r>
            <a:r>
              <a:rPr lang="pt-BR" sz="3400" dirty="0" smtClean="0">
                <a:latin typeface="Baskerville Old Face" panose="02020602080505020303" pitchFamily="18" charset="0"/>
              </a:rPr>
              <a:t>Dados publicados pela IPEA (2018) </a:t>
            </a:r>
            <a:r>
              <a:rPr lang="pt-BR" sz="3400" dirty="0">
                <a:latin typeface="Baskerville Old Face" panose="02020602080505020303" pitchFamily="18" charset="0"/>
              </a:rPr>
              <a:t>revelam </a:t>
            </a:r>
            <a:r>
              <a:rPr lang="pt-BR" sz="3400" dirty="0" smtClean="0">
                <a:latin typeface="Baskerville Old Face" panose="02020602080505020303" pitchFamily="18" charset="0"/>
              </a:rPr>
              <a:t>que no ano base de 2016:</a:t>
            </a:r>
          </a:p>
          <a:p>
            <a:pPr algn="just">
              <a:lnSpc>
                <a:spcPct val="170000"/>
              </a:lnSpc>
              <a:spcBef>
                <a:spcPts val="600"/>
              </a:spcBef>
              <a:buFont typeface="Wingdings" panose="05000000000000000000" pitchFamily="2" charset="2"/>
              <a:buChar char="Ø"/>
            </a:pPr>
            <a:r>
              <a:rPr lang="pt-BR" sz="3400" dirty="0" smtClean="0">
                <a:latin typeface="Baskerville Old Face" panose="02020602080505020303" pitchFamily="18" charset="0"/>
              </a:rPr>
              <a:t> Existem </a:t>
            </a:r>
            <a:r>
              <a:rPr lang="pt-BR" sz="3400" dirty="0">
                <a:latin typeface="Baskerville Old Face" panose="02020602080505020303" pitchFamily="18" charset="0"/>
              </a:rPr>
              <a:t>820 mil </a:t>
            </a:r>
            <a:r>
              <a:rPr lang="pt-BR" sz="3400" dirty="0" smtClean="0">
                <a:latin typeface="Baskerville Old Face" panose="02020602080505020303" pitchFamily="18" charset="0"/>
              </a:rPr>
              <a:t>Organizações </a:t>
            </a:r>
            <a:r>
              <a:rPr lang="pt-BR" sz="3400" dirty="0">
                <a:latin typeface="Baskerville Old Face" panose="02020602080505020303" pitchFamily="18" charset="0"/>
              </a:rPr>
              <a:t>da </a:t>
            </a:r>
            <a:r>
              <a:rPr lang="pt-BR" sz="3400" dirty="0" smtClean="0">
                <a:latin typeface="Baskerville Old Face" panose="02020602080505020303" pitchFamily="18" charset="0"/>
              </a:rPr>
              <a:t>Sociedade </a:t>
            </a:r>
            <a:r>
              <a:rPr lang="pt-BR" sz="3400" dirty="0">
                <a:latin typeface="Baskerville Old Face" panose="02020602080505020303" pitchFamily="18" charset="0"/>
              </a:rPr>
              <a:t>C</a:t>
            </a:r>
            <a:r>
              <a:rPr lang="pt-BR" sz="3400" dirty="0" smtClean="0">
                <a:latin typeface="Baskerville Old Face" panose="02020602080505020303" pitchFamily="18" charset="0"/>
              </a:rPr>
              <a:t>ivil </a:t>
            </a:r>
            <a:r>
              <a:rPr lang="pt-BR" sz="3400" dirty="0">
                <a:latin typeface="Baskerville Old Face" panose="02020602080505020303" pitchFamily="18" charset="0"/>
              </a:rPr>
              <a:t>(</a:t>
            </a:r>
            <a:r>
              <a:rPr lang="pt-BR" sz="3400" dirty="0" smtClean="0">
                <a:latin typeface="Baskerville Old Face" panose="02020602080505020303" pitchFamily="18" charset="0"/>
              </a:rPr>
              <a:t>OSC) </a:t>
            </a:r>
            <a:r>
              <a:rPr lang="pt-BR" sz="3400" dirty="0">
                <a:latin typeface="Baskerville Old Face" panose="02020602080505020303" pitchFamily="18" charset="0"/>
              </a:rPr>
              <a:t>com </a:t>
            </a:r>
            <a:r>
              <a:rPr lang="pt-BR" sz="3400" dirty="0" smtClean="0">
                <a:latin typeface="Baskerville Old Face" panose="02020602080505020303" pitchFamily="18" charset="0"/>
              </a:rPr>
              <a:t>Cadastros Nacionais </a:t>
            </a:r>
            <a:r>
              <a:rPr lang="pt-BR" sz="3400" dirty="0">
                <a:latin typeface="Baskerville Old Face" panose="02020602080505020303" pitchFamily="18" charset="0"/>
              </a:rPr>
              <a:t>de Pessoas Jurídicas (</a:t>
            </a:r>
            <a:r>
              <a:rPr lang="pt-BR" sz="3400" dirty="0" smtClean="0">
                <a:latin typeface="Baskerville Old Face" panose="02020602080505020303" pitchFamily="18" charset="0"/>
              </a:rPr>
              <a:t>CNPJ) </a:t>
            </a:r>
            <a:r>
              <a:rPr lang="pt-BR" sz="3400" dirty="0">
                <a:latin typeface="Baskerville Old Face" panose="02020602080505020303" pitchFamily="18" charset="0"/>
              </a:rPr>
              <a:t>ativos no </a:t>
            </a:r>
            <a:r>
              <a:rPr lang="pt-BR" sz="3400" dirty="0" smtClean="0">
                <a:latin typeface="Baskerville Old Face" panose="02020602080505020303" pitchFamily="18" charset="0"/>
              </a:rPr>
              <a:t>país;</a:t>
            </a:r>
          </a:p>
          <a:p>
            <a:pPr algn="just">
              <a:lnSpc>
                <a:spcPct val="170000"/>
              </a:lnSpc>
              <a:spcBef>
                <a:spcPts val="600"/>
              </a:spcBef>
              <a:buFont typeface="Wingdings" panose="05000000000000000000" pitchFamily="2" charset="2"/>
              <a:buChar char="Ø"/>
            </a:pPr>
            <a:r>
              <a:rPr lang="pt-BR" sz="3400" dirty="0" smtClean="0">
                <a:latin typeface="Baskerville Old Face" panose="02020602080505020303" pitchFamily="18" charset="0"/>
              </a:rPr>
              <a:t> A </a:t>
            </a:r>
            <a:r>
              <a:rPr lang="pt-BR" sz="3400" dirty="0">
                <a:latin typeface="Baskerville Old Face" panose="02020602080505020303" pitchFamily="18" charset="0"/>
              </a:rPr>
              <a:t>região Sudeste </a:t>
            </a:r>
            <a:r>
              <a:rPr lang="pt-BR" sz="3400" dirty="0" smtClean="0">
                <a:latin typeface="Baskerville Old Face" panose="02020602080505020303" pitchFamily="18" charset="0"/>
              </a:rPr>
              <a:t>abriga </a:t>
            </a:r>
            <a:r>
              <a:rPr lang="pt-BR" sz="3400" dirty="0">
                <a:latin typeface="Baskerville Old Face" panose="02020602080505020303" pitchFamily="18" charset="0"/>
              </a:rPr>
              <a:t>40% das organizações, seguida pelo Nordeste (25</a:t>
            </a:r>
            <a:r>
              <a:rPr lang="pt-BR" sz="3400" dirty="0" smtClean="0">
                <a:latin typeface="Baskerville Old Face" panose="02020602080505020303" pitchFamily="18" charset="0"/>
              </a:rPr>
              <a:t>%), pelo </a:t>
            </a:r>
            <a:r>
              <a:rPr lang="pt-BR" sz="3400" dirty="0">
                <a:latin typeface="Baskerville Old Face" panose="02020602080505020303" pitchFamily="18" charset="0"/>
              </a:rPr>
              <a:t>Sul (19%), pelo Centro-Oeste (8%) e pelo Norte (8%). </a:t>
            </a:r>
            <a:endParaRPr lang="pt-BR" sz="3400" dirty="0" smtClean="0">
              <a:latin typeface="Baskerville Old Face" panose="02020602080505020303" pitchFamily="18" charset="0"/>
            </a:endParaRPr>
          </a:p>
          <a:p>
            <a:pPr algn="just">
              <a:lnSpc>
                <a:spcPct val="170000"/>
              </a:lnSpc>
              <a:spcBef>
                <a:spcPts val="600"/>
              </a:spcBef>
              <a:buFont typeface="Wingdings" panose="05000000000000000000" pitchFamily="2" charset="2"/>
              <a:buChar char="Ø"/>
            </a:pPr>
            <a:r>
              <a:rPr lang="pt-BR" sz="3400" dirty="0" smtClean="0">
                <a:latin typeface="Baskerville Old Face" panose="02020602080505020303" pitchFamily="18" charset="0"/>
              </a:rPr>
              <a:t> Na </a:t>
            </a:r>
            <a:r>
              <a:rPr lang="pt-BR" sz="3400" dirty="0">
                <a:latin typeface="Baskerville Old Face" panose="02020602080505020303" pitchFamily="18" charset="0"/>
              </a:rPr>
              <a:t>população de </a:t>
            </a:r>
            <a:r>
              <a:rPr lang="pt-BR" sz="3400" dirty="0" smtClean="0">
                <a:latin typeface="Baskerville Old Face" panose="02020602080505020303" pitchFamily="18" charset="0"/>
              </a:rPr>
              <a:t>OSC, </a:t>
            </a:r>
            <a:r>
              <a:rPr lang="pt-BR" sz="3400" dirty="0">
                <a:latin typeface="Baskerville Old Face" panose="02020602080505020303" pitchFamily="18" charset="0"/>
              </a:rPr>
              <a:t>709 mil (86%) são associações privadas, 99 </a:t>
            </a:r>
            <a:r>
              <a:rPr lang="pt-BR" sz="3400" dirty="0" smtClean="0">
                <a:latin typeface="Baskerville Old Face" panose="02020602080505020303" pitchFamily="18" charset="0"/>
              </a:rPr>
              <a:t>mil (</a:t>
            </a:r>
            <a:r>
              <a:rPr lang="pt-BR" sz="3400" dirty="0">
                <a:latin typeface="Baskerville Old Face" panose="02020602080505020303" pitchFamily="18" charset="0"/>
              </a:rPr>
              <a:t>12%) são organizações religiosas e 12 mil (2%) são fundações privadas. </a:t>
            </a:r>
            <a:endParaRPr lang="pt-BR" sz="3400" dirty="0" smtClean="0">
              <a:latin typeface="Baskerville Old Face" panose="02020602080505020303" pitchFamily="18" charset="0"/>
            </a:endParaRPr>
          </a:p>
          <a:p>
            <a:pPr marL="0" indent="0" algn="just">
              <a:lnSpc>
                <a:spcPct val="150000"/>
              </a:lnSpc>
              <a:buNone/>
            </a:pPr>
            <a:r>
              <a:rPr lang="pt-BR" sz="2000" dirty="0" smtClean="0">
                <a:solidFill>
                  <a:srgbClr val="C00000"/>
                </a:solidFill>
                <a:latin typeface="+mj-lt"/>
              </a:rPr>
              <a:t>Perfil </a:t>
            </a:r>
            <a:r>
              <a:rPr lang="pt-BR" sz="2000" dirty="0">
                <a:solidFill>
                  <a:srgbClr val="C00000"/>
                </a:solidFill>
                <a:latin typeface="+mj-lt"/>
              </a:rPr>
              <a:t>das organizações da sociedade civil no Brasil / organizador: Felix Garcia Lopez. – Brasília : Ipea, 2018.176 p. : il., </a:t>
            </a:r>
            <a:r>
              <a:rPr lang="pt-BR" sz="2000" dirty="0" err="1">
                <a:solidFill>
                  <a:srgbClr val="C00000"/>
                </a:solidFill>
                <a:latin typeface="+mj-lt"/>
              </a:rPr>
              <a:t>gráfs</a:t>
            </a:r>
            <a:r>
              <a:rPr lang="pt-BR" sz="2000" dirty="0">
                <a:solidFill>
                  <a:srgbClr val="C00000"/>
                </a:solidFill>
                <a:latin typeface="+mj-lt"/>
              </a:rPr>
              <a:t>., </a:t>
            </a:r>
            <a:r>
              <a:rPr lang="pt-BR" sz="2000" dirty="0" err="1">
                <a:solidFill>
                  <a:srgbClr val="C00000"/>
                </a:solidFill>
                <a:latin typeface="+mj-lt"/>
              </a:rPr>
              <a:t>maps</a:t>
            </a:r>
            <a:r>
              <a:rPr lang="pt-BR" sz="2000" dirty="0">
                <a:solidFill>
                  <a:srgbClr val="C00000"/>
                </a:solidFill>
                <a:latin typeface="+mj-lt"/>
              </a:rPr>
              <a:t>. color.</a:t>
            </a:r>
          </a:p>
          <a:p>
            <a:pPr marL="0" indent="0" algn="just">
              <a:lnSpc>
                <a:spcPct val="150000"/>
              </a:lnSpc>
              <a:buNone/>
            </a:pPr>
            <a:endParaRPr lang="pt-BR" sz="3200" dirty="0" smtClean="0"/>
          </a:p>
          <a:p>
            <a:pPr marL="0" indent="0" algn="just">
              <a:lnSpc>
                <a:spcPct val="150000"/>
              </a:lnSpc>
              <a:buNone/>
            </a:pPr>
            <a:endParaRPr lang="pt-BR" sz="3200" dirty="0"/>
          </a:p>
        </p:txBody>
      </p:sp>
    </p:spTree>
    <p:extLst>
      <p:ext uri="{BB962C8B-B14F-4D97-AF65-F5344CB8AC3E}">
        <p14:creationId xmlns:p14="http://schemas.microsoft.com/office/powerpoint/2010/main" xmlns="" val="2571784263"/>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Espaço Reservado para Conteúdo 1"/>
          <p:cNvPicPr>
            <a:picLocks noGrp="1" noChangeAspect="1"/>
          </p:cNvPicPr>
          <p:nvPr>
            <p:ph idx="4294967295"/>
          </p:nvPr>
        </p:nvPicPr>
        <p:blipFill>
          <a:blip r:embed="rId2">
            <a:extLst>
              <a:ext uri="{28A0092B-C50C-407E-A947-70E740481C1C}">
                <a14:useLocalDpi xmlns:a14="http://schemas.microsoft.com/office/drawing/2010/main" xmlns="" val="0"/>
              </a:ext>
            </a:extLst>
          </a:blip>
          <a:stretch>
            <a:fillRect/>
          </a:stretch>
        </p:blipFill>
        <p:spPr>
          <a:xfrm>
            <a:off x="2150772" y="978794"/>
            <a:ext cx="7456867" cy="4778061"/>
          </a:xfrm>
        </p:spPr>
      </p:pic>
    </p:spTree>
    <p:extLst>
      <p:ext uri="{BB962C8B-B14F-4D97-AF65-F5344CB8AC3E}">
        <p14:creationId xmlns:p14="http://schemas.microsoft.com/office/powerpoint/2010/main" xmlns="" val="643320203"/>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4294967295"/>
          </p:nvPr>
        </p:nvSpPr>
        <p:spPr>
          <a:xfrm>
            <a:off x="540913" y="850006"/>
            <a:ext cx="11075832" cy="4984123"/>
          </a:xfrm>
        </p:spPr>
        <p:txBody>
          <a:bodyPr>
            <a:noAutofit/>
          </a:bodyPr>
          <a:lstStyle/>
          <a:p>
            <a:pPr marL="0" indent="0" algn="just">
              <a:buNone/>
            </a:pPr>
            <a:endParaRPr lang="pt-BR" b="1" dirty="0" smtClean="0">
              <a:latin typeface="Baskerville Old Face" panose="02020602080505020303" pitchFamily="18" charset="0"/>
            </a:endParaRPr>
          </a:p>
          <a:p>
            <a:pPr marL="0" indent="0" algn="just">
              <a:buNone/>
            </a:pPr>
            <a:r>
              <a:rPr lang="pt-BR" sz="2600" b="1" dirty="0" smtClean="0">
                <a:latin typeface="Baskerville Old Face" panose="02020602080505020303" pitchFamily="18" charset="0"/>
              </a:rPr>
              <a:t>Breve histórico da propagação mundial da palavra SUSTENTABILIDADE:</a:t>
            </a:r>
          </a:p>
          <a:p>
            <a:pPr marL="0" indent="0" algn="just">
              <a:buNone/>
            </a:pPr>
            <a:endParaRPr lang="pt-BR" sz="2600" b="1" dirty="0" smtClean="0">
              <a:latin typeface="Baskerville Old Face" panose="02020602080505020303" pitchFamily="18" charset="0"/>
            </a:endParaRPr>
          </a:p>
          <a:p>
            <a:pPr algn="just">
              <a:buFont typeface="Wingdings" panose="05000000000000000000" pitchFamily="2" charset="2"/>
              <a:buChar char="v"/>
            </a:pPr>
            <a:r>
              <a:rPr lang="pt-BR" sz="2600" dirty="0">
                <a:latin typeface="Baskerville Old Face" panose="02020602080505020303" pitchFamily="18" charset="0"/>
              </a:rPr>
              <a:t>Conferência das Nações Unidas sobre o Meio Ambiente Humano – United </a:t>
            </a:r>
            <a:r>
              <a:rPr lang="pt-BR" sz="2600" dirty="0" err="1">
                <a:latin typeface="Baskerville Old Face" panose="02020602080505020303" pitchFamily="18" charset="0"/>
              </a:rPr>
              <a:t>Nations</a:t>
            </a:r>
            <a:r>
              <a:rPr lang="pt-BR" sz="2600" dirty="0">
                <a:latin typeface="Baskerville Old Face" panose="02020602080505020303" pitchFamily="18" charset="0"/>
              </a:rPr>
              <a:t> </a:t>
            </a:r>
            <a:r>
              <a:rPr lang="pt-BR" sz="2600" dirty="0" err="1">
                <a:latin typeface="Baskerville Old Face" panose="02020602080505020303" pitchFamily="18" charset="0"/>
              </a:rPr>
              <a:t>Conference</a:t>
            </a:r>
            <a:r>
              <a:rPr lang="pt-BR" sz="2600" dirty="0">
                <a:latin typeface="Baskerville Old Face" panose="02020602080505020303" pitchFamily="18" charset="0"/>
              </a:rPr>
              <a:t> </a:t>
            </a:r>
            <a:r>
              <a:rPr lang="pt-BR" sz="2600" dirty="0" err="1">
                <a:latin typeface="Baskerville Old Face" panose="02020602080505020303" pitchFamily="18" charset="0"/>
              </a:rPr>
              <a:t>on</a:t>
            </a:r>
            <a:r>
              <a:rPr lang="pt-BR" sz="2600" dirty="0">
                <a:latin typeface="Baskerville Old Face" panose="02020602080505020303" pitchFamily="18" charset="0"/>
              </a:rPr>
              <a:t> </a:t>
            </a:r>
            <a:r>
              <a:rPr lang="pt-BR" sz="2600" dirty="0" err="1">
                <a:latin typeface="Baskerville Old Face" panose="02020602080505020303" pitchFamily="18" charset="0"/>
              </a:rPr>
              <a:t>the</a:t>
            </a:r>
            <a:r>
              <a:rPr lang="pt-BR" sz="2600" dirty="0">
                <a:latin typeface="Baskerville Old Face" panose="02020602080505020303" pitchFamily="18" charset="0"/>
              </a:rPr>
              <a:t> </a:t>
            </a:r>
            <a:r>
              <a:rPr lang="pt-BR" sz="2600" dirty="0" err="1">
                <a:latin typeface="Baskerville Old Face" panose="02020602080505020303" pitchFamily="18" charset="0"/>
              </a:rPr>
              <a:t>Human</a:t>
            </a:r>
            <a:r>
              <a:rPr lang="pt-BR" sz="2600" dirty="0">
                <a:latin typeface="Baskerville Old Face" panose="02020602080505020303" pitchFamily="18" charset="0"/>
              </a:rPr>
              <a:t> </a:t>
            </a:r>
            <a:r>
              <a:rPr lang="pt-BR" sz="2600" dirty="0" err="1">
                <a:latin typeface="Baskerville Old Face" panose="02020602080505020303" pitchFamily="18" charset="0"/>
              </a:rPr>
              <a:t>Environment</a:t>
            </a:r>
            <a:r>
              <a:rPr lang="pt-BR" sz="2600" dirty="0">
                <a:latin typeface="Baskerville Old Face" panose="02020602080505020303" pitchFamily="18" charset="0"/>
              </a:rPr>
              <a:t> (UNCHE), que aconteceu em junho de 1972, em Estocolmo. </a:t>
            </a:r>
            <a:r>
              <a:rPr lang="pt-BR" sz="2600" dirty="0" smtClean="0">
                <a:latin typeface="Baskerville Old Face" panose="02020602080505020303" pitchFamily="18" charset="0"/>
              </a:rPr>
              <a:t> </a:t>
            </a:r>
            <a:r>
              <a:rPr lang="pt-BR" sz="2600" b="1" dirty="0" smtClean="0">
                <a:latin typeface="Baskerville Old Face" panose="02020602080505020303" pitchFamily="18" charset="0"/>
              </a:rPr>
              <a:t> </a:t>
            </a:r>
          </a:p>
          <a:p>
            <a:pPr algn="just">
              <a:buFont typeface="Wingdings" panose="05000000000000000000" pitchFamily="2" charset="2"/>
              <a:buChar char="v"/>
            </a:pPr>
            <a:r>
              <a:rPr lang="pt-BR" sz="2600" dirty="0" smtClean="0">
                <a:latin typeface="Baskerville Old Face" panose="02020602080505020303" pitchFamily="18" charset="0"/>
              </a:rPr>
              <a:t>.....SOMENTE 20 ANOS DEPOIS......Conferência </a:t>
            </a:r>
            <a:r>
              <a:rPr lang="pt-BR" sz="2600" dirty="0">
                <a:latin typeface="Baskerville Old Face" panose="02020602080505020303" pitchFamily="18" charset="0"/>
              </a:rPr>
              <a:t>sobre Meio Ambiente e Desenvolvimento (ECO), em 1992, no Rio de </a:t>
            </a:r>
            <a:r>
              <a:rPr lang="pt-BR" sz="2600" dirty="0" smtClean="0">
                <a:latin typeface="Baskerville Old Face" panose="02020602080505020303" pitchFamily="18" charset="0"/>
              </a:rPr>
              <a:t>Janeiro.</a:t>
            </a:r>
            <a:endParaRPr lang="pt-BR" sz="2600" dirty="0">
              <a:latin typeface="Baskerville Old Face" panose="02020602080505020303" pitchFamily="18" charset="0"/>
            </a:endParaRPr>
          </a:p>
        </p:txBody>
      </p:sp>
    </p:spTree>
    <p:extLst>
      <p:ext uri="{BB962C8B-B14F-4D97-AF65-F5344CB8AC3E}">
        <p14:creationId xmlns:p14="http://schemas.microsoft.com/office/powerpoint/2010/main" xmlns="" val="4108460108"/>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4294967295"/>
          </p:nvPr>
        </p:nvSpPr>
        <p:spPr>
          <a:xfrm>
            <a:off x="540913" y="850006"/>
            <a:ext cx="11075832" cy="4984123"/>
          </a:xfrm>
        </p:spPr>
        <p:txBody>
          <a:bodyPr>
            <a:noAutofit/>
          </a:bodyPr>
          <a:lstStyle/>
          <a:p>
            <a:pPr marL="0" indent="0" algn="just">
              <a:buNone/>
            </a:pPr>
            <a:endParaRPr lang="pt-BR" b="1" dirty="0" smtClean="0">
              <a:latin typeface="Baskerville Old Face" panose="02020602080505020303" pitchFamily="18" charset="0"/>
            </a:endParaRPr>
          </a:p>
          <a:p>
            <a:pPr marL="0" indent="0" algn="ctr">
              <a:buNone/>
            </a:pPr>
            <a:r>
              <a:rPr lang="pt-BR" sz="2600" b="1" dirty="0" smtClean="0">
                <a:latin typeface="Baskerville Old Face" panose="02020602080505020303" pitchFamily="18" charset="0"/>
              </a:rPr>
              <a:t>SUSTENTABILIDADE:</a:t>
            </a:r>
          </a:p>
          <a:p>
            <a:pPr marL="0" indent="0" algn="just">
              <a:buNone/>
            </a:pPr>
            <a:r>
              <a:rPr lang="pt-BR" sz="2600" dirty="0" smtClean="0">
                <a:latin typeface="Baskerville Old Face" panose="02020602080505020303" pitchFamily="18" charset="0"/>
              </a:rPr>
              <a:t>	É a </a:t>
            </a:r>
            <a:r>
              <a:rPr lang="pt-BR" sz="2600" dirty="0">
                <a:latin typeface="Baskerville Old Face" panose="02020602080505020303" pitchFamily="18" charset="0"/>
              </a:rPr>
              <a:t>capacidade </a:t>
            </a:r>
            <a:r>
              <a:rPr lang="pt-BR" sz="2600" dirty="0" smtClean="0">
                <a:latin typeface="Baskerville Old Face" panose="02020602080505020303" pitchFamily="18" charset="0"/>
              </a:rPr>
              <a:t>que </a:t>
            </a:r>
            <a:r>
              <a:rPr lang="pt-BR" sz="2600" dirty="0">
                <a:latin typeface="Baskerville Old Face" panose="02020602080505020303" pitchFamily="18" charset="0"/>
              </a:rPr>
              <a:t>um </a:t>
            </a:r>
            <a:r>
              <a:rPr lang="pt-BR" sz="2600" dirty="0" smtClean="0">
                <a:latin typeface="Baskerville Old Face" panose="02020602080505020303" pitchFamily="18" charset="0"/>
              </a:rPr>
              <a:t>indivíduo/organização </a:t>
            </a:r>
            <a:r>
              <a:rPr lang="pt-BR" sz="2600" dirty="0">
                <a:latin typeface="Baskerville Old Face" panose="02020602080505020303" pitchFamily="18" charset="0"/>
              </a:rPr>
              <a:t>tem de se manter inserido num determinado ambiente sem, contudo, impactar violentamente esse </a:t>
            </a:r>
            <a:r>
              <a:rPr lang="pt-BR" sz="2600" dirty="0" smtClean="0">
                <a:latin typeface="Baskerville Old Face" panose="02020602080505020303" pitchFamily="18" charset="0"/>
              </a:rPr>
              <a:t>meio (desenvolvimento econômico sem agressão ao meio ambiente).</a:t>
            </a:r>
          </a:p>
          <a:p>
            <a:pPr marL="0" indent="0" algn="just">
              <a:buNone/>
            </a:pPr>
            <a:endParaRPr lang="pt-BR" sz="2600" b="1" dirty="0">
              <a:latin typeface="Baskerville Old Face" panose="02020602080505020303" pitchFamily="18" charset="0"/>
            </a:endParaRPr>
          </a:p>
          <a:p>
            <a:pPr marL="0" indent="0" algn="just">
              <a:buNone/>
            </a:pPr>
            <a:r>
              <a:rPr lang="pt-BR" sz="2600" b="1" dirty="0" smtClean="0">
                <a:latin typeface="Baskerville Old Face" panose="02020602080505020303" pitchFamily="18" charset="0"/>
              </a:rPr>
              <a:t>	</a:t>
            </a:r>
            <a:r>
              <a:rPr lang="pt-BR" sz="2600" dirty="0" smtClean="0">
                <a:latin typeface="Baskerville Old Face" panose="02020602080505020303" pitchFamily="18" charset="0"/>
              </a:rPr>
              <a:t>Visão holística/total: correlaciona </a:t>
            </a:r>
            <a:r>
              <a:rPr lang="pt-BR" sz="2600" dirty="0">
                <a:latin typeface="Baskerville Old Face" panose="02020602080505020303" pitchFamily="18" charset="0"/>
              </a:rPr>
              <a:t>e integra de forma organizada os aspectos econômicos, sociais, culturais e ambientais da sociedade. </a:t>
            </a:r>
            <a:endParaRPr lang="pt-BR" sz="2600" dirty="0" smtClean="0">
              <a:latin typeface="Baskerville Old Face" panose="02020602080505020303" pitchFamily="18" charset="0"/>
            </a:endParaRPr>
          </a:p>
        </p:txBody>
      </p:sp>
    </p:spTree>
    <p:extLst>
      <p:ext uri="{BB962C8B-B14F-4D97-AF65-F5344CB8AC3E}">
        <p14:creationId xmlns:p14="http://schemas.microsoft.com/office/powerpoint/2010/main" xmlns="" val="2825119776"/>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4294967295"/>
          </p:nvPr>
        </p:nvSpPr>
        <p:spPr>
          <a:xfrm>
            <a:off x="540913" y="695460"/>
            <a:ext cx="11075832" cy="5138670"/>
          </a:xfrm>
        </p:spPr>
        <p:txBody>
          <a:bodyPr>
            <a:noAutofit/>
          </a:bodyPr>
          <a:lstStyle/>
          <a:p>
            <a:pPr marL="0" indent="0" algn="just">
              <a:lnSpc>
                <a:spcPct val="150000"/>
              </a:lnSpc>
              <a:spcBef>
                <a:spcPts val="0"/>
              </a:spcBef>
              <a:spcAft>
                <a:spcPts val="0"/>
              </a:spcAft>
              <a:buNone/>
            </a:pPr>
            <a:r>
              <a:rPr lang="pt-BR" sz="2600" dirty="0" smtClean="0"/>
              <a:t>	</a:t>
            </a:r>
            <a:r>
              <a:rPr lang="pt-BR" sz="2200" i="1" dirty="0" smtClean="0">
                <a:latin typeface="Baskerville Old Face" panose="02020602080505020303" pitchFamily="18" charset="0"/>
              </a:rPr>
              <a:t>“As </a:t>
            </a:r>
            <a:r>
              <a:rPr lang="pt-BR" sz="2200" i="1" dirty="0">
                <a:latin typeface="Baskerville Old Face" panose="02020602080505020303" pitchFamily="18" charset="0"/>
              </a:rPr>
              <a:t>organizações do Terceiro Setor vêm ampliando sua presença e participação na </a:t>
            </a:r>
            <a:r>
              <a:rPr lang="pt-BR" sz="2200" i="1" dirty="0" smtClean="0">
                <a:latin typeface="Baskerville Old Face" panose="02020602080505020303" pitchFamily="18" charset="0"/>
              </a:rPr>
              <a:t>área social</a:t>
            </a:r>
            <a:r>
              <a:rPr lang="pt-BR" sz="2200" i="1" dirty="0">
                <a:latin typeface="Baskerville Old Face" panose="02020602080505020303" pitchFamily="18" charset="0"/>
              </a:rPr>
              <a:t>, todavia sua sobrevivência está cada vez mais associada à capacidade de </a:t>
            </a:r>
            <a:r>
              <a:rPr lang="pt-BR" sz="2200" i="1" dirty="0" smtClean="0">
                <a:latin typeface="Baskerville Old Face" panose="02020602080505020303" pitchFamily="18" charset="0"/>
              </a:rPr>
              <a:t>se demonstrarem </a:t>
            </a:r>
            <a:r>
              <a:rPr lang="pt-BR" sz="2200" i="1" dirty="0" err="1">
                <a:latin typeface="Baskerville Old Face" panose="02020602080505020303" pitchFamily="18" charset="0"/>
              </a:rPr>
              <a:t>auto-sustentáveis</a:t>
            </a:r>
            <a:r>
              <a:rPr lang="pt-BR" sz="2200" i="1" dirty="0">
                <a:latin typeface="Baskerville Old Face" panose="02020602080505020303" pitchFamily="18" charset="0"/>
              </a:rPr>
              <a:t>. (SANTOS, 2005). A antiga forma de gestão, que </a:t>
            </a:r>
            <a:r>
              <a:rPr lang="pt-BR" sz="2200" i="1" dirty="0" smtClean="0">
                <a:latin typeface="Baskerville Old Face" panose="02020602080505020303" pitchFamily="18" charset="0"/>
              </a:rPr>
              <a:t>assegurava ao </a:t>
            </a:r>
            <a:r>
              <a:rPr lang="pt-BR" sz="2200" i="1" dirty="0">
                <a:latin typeface="Baskerville Old Face" panose="02020602080505020303" pitchFamily="18" charset="0"/>
              </a:rPr>
              <a:t>dirigente principal a manutenção do controle, independentemente, de sua </a:t>
            </a:r>
            <a:r>
              <a:rPr lang="pt-BR" sz="2200" i="1" dirty="0" smtClean="0">
                <a:latin typeface="Baskerville Old Face" panose="02020602080505020303" pitchFamily="18" charset="0"/>
              </a:rPr>
              <a:t>competência profissional</a:t>
            </a:r>
            <a:r>
              <a:rPr lang="pt-BR" sz="2200" i="1" dirty="0">
                <a:latin typeface="Baskerville Old Face" panose="02020602080505020303" pitchFamily="18" charset="0"/>
              </a:rPr>
              <a:t>, passa a ser questionada. Também os financiadores demonstram-se mais atentos</a:t>
            </a:r>
            <a:r>
              <a:rPr lang="pt-BR" sz="2200" i="1" dirty="0" smtClean="0">
                <a:latin typeface="Baskerville Old Face" panose="02020602080505020303" pitchFamily="18" charset="0"/>
              </a:rPr>
              <a:t>, e </a:t>
            </a:r>
            <a:r>
              <a:rPr lang="pt-BR" sz="2200" i="1" dirty="0">
                <a:latin typeface="Baskerville Old Face" panose="02020602080505020303" pitchFamily="18" charset="0"/>
              </a:rPr>
              <a:t>mais exigentes, quanto ao alcance dos projetos apoiados. Maximizar resultados, investir </a:t>
            </a:r>
            <a:r>
              <a:rPr lang="pt-BR" sz="2200" i="1" dirty="0" smtClean="0">
                <a:latin typeface="Baskerville Old Face" panose="02020602080505020303" pitchFamily="18" charset="0"/>
              </a:rPr>
              <a:t>na qualidade </a:t>
            </a:r>
            <a:r>
              <a:rPr lang="pt-BR" sz="2200" i="1" dirty="0">
                <a:latin typeface="Baskerville Old Face" panose="02020602080505020303" pitchFamily="18" charset="0"/>
              </a:rPr>
              <a:t>dos produtos e processos, sem comprometer a transparência das ações, e </a:t>
            </a:r>
            <a:r>
              <a:rPr lang="pt-BR" sz="2200" i="1" dirty="0" smtClean="0">
                <a:latin typeface="Baskerville Old Face" panose="02020602080505020303" pitchFamily="18" charset="0"/>
              </a:rPr>
              <a:t>a legitimidade </a:t>
            </a:r>
            <a:r>
              <a:rPr lang="pt-BR" sz="2200" i="1" dirty="0">
                <a:latin typeface="Baskerville Old Face" panose="02020602080505020303" pitchFamily="18" charset="0"/>
              </a:rPr>
              <a:t>perante o público externo, se instituem como novos critérios de acesso </a:t>
            </a:r>
            <a:r>
              <a:rPr lang="pt-BR" sz="2200" i="1" dirty="0" smtClean="0">
                <a:latin typeface="Baskerville Old Face" panose="02020602080505020303" pitchFamily="18" charset="0"/>
              </a:rPr>
              <a:t>à recursos</a:t>
            </a:r>
            <a:r>
              <a:rPr lang="pt-BR" sz="2200" i="1" dirty="0">
                <a:latin typeface="Baskerville Old Face" panose="02020602080505020303" pitchFamily="18" charset="0"/>
              </a:rPr>
              <a:t>, tanto públicos, como privados. (MEREGE, 2001</a:t>
            </a:r>
            <a:r>
              <a:rPr lang="pt-BR" sz="2200" i="1" dirty="0" smtClean="0">
                <a:latin typeface="Baskerville Old Face" panose="02020602080505020303" pitchFamily="18" charset="0"/>
              </a:rPr>
              <a:t>).”</a:t>
            </a:r>
          </a:p>
          <a:p>
            <a:pPr marL="0" indent="0" algn="just">
              <a:buNone/>
            </a:pPr>
            <a:r>
              <a:rPr lang="pt-BR" sz="1800" dirty="0" smtClean="0"/>
              <a:t>Trecho do </a:t>
            </a:r>
            <a:r>
              <a:rPr lang="pt-BR" sz="1800" dirty="0"/>
              <a:t>artigo científico </a:t>
            </a:r>
            <a:r>
              <a:rPr lang="pt-BR" sz="1800" i="1" dirty="0"/>
              <a:t>O Desafio da Sustentabilidade Conforme Percebido por Organizações Sociais: Um Estudo Exploratório</a:t>
            </a:r>
            <a:r>
              <a:rPr lang="pt-BR" sz="1800" dirty="0"/>
              <a:t> </a:t>
            </a:r>
            <a:r>
              <a:rPr lang="pt-BR" sz="1800" dirty="0" smtClean="0"/>
              <a:t>realizado no </a:t>
            </a:r>
            <a:r>
              <a:rPr lang="pt-BR" sz="1800" dirty="0"/>
              <a:t>PPG/UFRGS Administração (2007). </a:t>
            </a:r>
            <a:r>
              <a:rPr lang="pt-BR" sz="1800" dirty="0">
                <a:solidFill>
                  <a:srgbClr val="FF0000"/>
                </a:solidFill>
              </a:rPr>
              <a:t>http://www.lasociedadcivil.org/wp-content/uploads/2014/11/055.pdf </a:t>
            </a:r>
            <a:endParaRPr lang="pt-BR" sz="1800" dirty="0" smtClean="0">
              <a:solidFill>
                <a:srgbClr val="FF0000"/>
              </a:solidFill>
            </a:endParaRPr>
          </a:p>
        </p:txBody>
      </p:sp>
    </p:spTree>
    <p:extLst>
      <p:ext uri="{BB962C8B-B14F-4D97-AF65-F5344CB8AC3E}">
        <p14:creationId xmlns:p14="http://schemas.microsoft.com/office/powerpoint/2010/main" xmlns="" val="2544265480"/>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4294967295"/>
          </p:nvPr>
        </p:nvSpPr>
        <p:spPr>
          <a:xfrm>
            <a:off x="540913" y="695460"/>
            <a:ext cx="11075832" cy="5138670"/>
          </a:xfrm>
        </p:spPr>
        <p:txBody>
          <a:bodyPr>
            <a:noAutofit/>
          </a:bodyPr>
          <a:lstStyle/>
          <a:p>
            <a:pPr marL="0" indent="0" algn="just">
              <a:lnSpc>
                <a:spcPct val="150000"/>
              </a:lnSpc>
              <a:spcBef>
                <a:spcPts val="0"/>
              </a:spcBef>
              <a:spcAft>
                <a:spcPts val="0"/>
              </a:spcAft>
              <a:buNone/>
            </a:pPr>
            <a:r>
              <a:rPr lang="pt-BR" sz="2600" dirty="0" smtClean="0"/>
              <a:t>	De acordo com a consultoria </a:t>
            </a:r>
            <a:r>
              <a:rPr lang="pt-BR" sz="2600" dirty="0" err="1" smtClean="0"/>
              <a:t>Mckinsey</a:t>
            </a:r>
            <a:r>
              <a:rPr lang="pt-BR" sz="2600" dirty="0" smtClean="0"/>
              <a:t> &amp; </a:t>
            </a:r>
            <a:r>
              <a:rPr lang="pt-BR" sz="2600" dirty="0" err="1" smtClean="0"/>
              <a:t>Company</a:t>
            </a:r>
            <a:r>
              <a:rPr lang="pt-BR" sz="2600" dirty="0" smtClean="0"/>
              <a:t>, a </a:t>
            </a:r>
            <a:r>
              <a:rPr lang="pt-BR" sz="2600" dirty="0"/>
              <a:t>busca por sustentabilidade marca o fim </a:t>
            </a:r>
            <a:r>
              <a:rPr lang="pt-BR" sz="2600" dirty="0" smtClean="0"/>
              <a:t>do </a:t>
            </a:r>
            <a:r>
              <a:rPr lang="pt-BR" sz="2600" dirty="0"/>
              <a:t>processo de dependência </a:t>
            </a:r>
            <a:r>
              <a:rPr lang="pt-BR" sz="2600" dirty="0" smtClean="0"/>
              <a:t>do governo</a:t>
            </a:r>
            <a:r>
              <a:rPr lang="pt-BR" sz="2600" dirty="0"/>
              <a:t>, implicando, assim a necessidade de (a) diversificar fontes de financiamento; (b</a:t>
            </a:r>
            <a:r>
              <a:rPr lang="pt-BR" sz="2600" dirty="0" smtClean="0"/>
              <a:t>) desenvolver </a:t>
            </a:r>
            <a:r>
              <a:rPr lang="pt-BR" sz="2600" dirty="0"/>
              <a:t>projetos de geração de receita; (c) profissionalizar recursos humanos e voluntariado</a:t>
            </a:r>
            <a:r>
              <a:rPr lang="pt-BR" sz="2600" dirty="0" smtClean="0"/>
              <a:t>; (</a:t>
            </a:r>
            <a:r>
              <a:rPr lang="pt-BR" sz="2600" dirty="0"/>
              <a:t>d) atrair membros-sócios das organizações; (e) estabelecer estratégias de comunicação; (f</a:t>
            </a:r>
            <a:r>
              <a:rPr lang="pt-BR" sz="2600" dirty="0" smtClean="0"/>
              <a:t>) avaliar </a:t>
            </a:r>
            <a:r>
              <a:rPr lang="pt-BR" sz="2600" dirty="0"/>
              <a:t>resultados; e (g) desenvolver uma estrutura gerencial altamente eficiente</a:t>
            </a:r>
            <a:r>
              <a:rPr lang="pt-BR" sz="2600" dirty="0" smtClean="0"/>
              <a:t>.</a:t>
            </a:r>
          </a:p>
          <a:p>
            <a:pPr marL="0" indent="0">
              <a:buNone/>
            </a:pPr>
            <a:endParaRPr lang="pt-BR" sz="1800" dirty="0" smtClean="0"/>
          </a:p>
          <a:p>
            <a:pPr marL="0" indent="0" algn="just">
              <a:buNone/>
            </a:pPr>
            <a:endParaRPr lang="pt-BR" sz="1500" dirty="0" smtClean="0">
              <a:solidFill>
                <a:srgbClr val="C00000"/>
              </a:solidFill>
            </a:endParaRPr>
          </a:p>
          <a:p>
            <a:pPr marL="0" indent="0" algn="just">
              <a:buNone/>
            </a:pPr>
            <a:r>
              <a:rPr lang="pt-BR" sz="1500" dirty="0" smtClean="0">
                <a:solidFill>
                  <a:srgbClr val="C00000"/>
                </a:solidFill>
              </a:rPr>
              <a:t>MCKINSEY </a:t>
            </a:r>
            <a:r>
              <a:rPr lang="pt-BR" sz="1500" dirty="0">
                <a:solidFill>
                  <a:srgbClr val="C00000"/>
                </a:solidFill>
              </a:rPr>
              <a:t>&amp; COMPANY; Inc. </a:t>
            </a:r>
            <a:r>
              <a:rPr lang="pt-BR" sz="1500" b="1" dirty="0">
                <a:solidFill>
                  <a:srgbClr val="C00000"/>
                </a:solidFill>
              </a:rPr>
              <a:t>Empreendimentos Sociais Sustentáveis </a:t>
            </a:r>
            <a:r>
              <a:rPr lang="pt-BR" sz="1500" i="1" dirty="0">
                <a:solidFill>
                  <a:srgbClr val="C00000"/>
                </a:solidFill>
              </a:rPr>
              <a:t>– </a:t>
            </a:r>
            <a:r>
              <a:rPr lang="pt-BR" sz="1500" dirty="0">
                <a:solidFill>
                  <a:srgbClr val="C00000"/>
                </a:solidFill>
              </a:rPr>
              <a:t>Como </a:t>
            </a:r>
            <a:r>
              <a:rPr lang="pt-BR" sz="1500" dirty="0" smtClean="0">
                <a:solidFill>
                  <a:srgbClr val="C00000"/>
                </a:solidFill>
              </a:rPr>
              <a:t>elaborar planos </a:t>
            </a:r>
            <a:r>
              <a:rPr lang="pt-BR" sz="1500" dirty="0">
                <a:solidFill>
                  <a:srgbClr val="C00000"/>
                </a:solidFill>
              </a:rPr>
              <a:t>de negócios para organizações sociais</a:t>
            </a:r>
            <a:r>
              <a:rPr lang="pt-BR" sz="1500" i="1" dirty="0">
                <a:solidFill>
                  <a:srgbClr val="C00000"/>
                </a:solidFill>
              </a:rPr>
              <a:t>. </a:t>
            </a:r>
            <a:r>
              <a:rPr lang="pt-BR" sz="1500" dirty="0">
                <a:solidFill>
                  <a:srgbClr val="C00000"/>
                </a:solidFill>
              </a:rPr>
              <a:t>São Paulo: </a:t>
            </a:r>
            <a:r>
              <a:rPr lang="pt-BR" sz="1500" dirty="0" err="1">
                <a:solidFill>
                  <a:srgbClr val="C00000"/>
                </a:solidFill>
              </a:rPr>
              <a:t>Peirópolis</a:t>
            </a:r>
            <a:r>
              <a:rPr lang="pt-BR" sz="1500" dirty="0">
                <a:solidFill>
                  <a:srgbClr val="C00000"/>
                </a:solidFill>
              </a:rPr>
              <a:t>, 2001.</a:t>
            </a:r>
            <a:endParaRPr lang="pt-BR" sz="1500" dirty="0" smtClean="0">
              <a:solidFill>
                <a:srgbClr val="C00000"/>
              </a:solidFill>
            </a:endParaRPr>
          </a:p>
        </p:txBody>
      </p:sp>
    </p:spTree>
    <p:extLst>
      <p:ext uri="{BB962C8B-B14F-4D97-AF65-F5344CB8AC3E}">
        <p14:creationId xmlns:p14="http://schemas.microsoft.com/office/powerpoint/2010/main" xmlns="" val="3523812703"/>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4294967295"/>
          </p:nvPr>
        </p:nvSpPr>
        <p:spPr>
          <a:xfrm>
            <a:off x="540913" y="850006"/>
            <a:ext cx="11075832" cy="4984123"/>
          </a:xfrm>
        </p:spPr>
        <p:txBody>
          <a:bodyPr>
            <a:noAutofit/>
          </a:bodyPr>
          <a:lstStyle/>
          <a:p>
            <a:pPr marL="0" indent="0" algn="just">
              <a:buNone/>
            </a:pPr>
            <a:endParaRPr lang="pt-BR" b="1" dirty="0" smtClean="0">
              <a:latin typeface="Baskerville Old Face" panose="02020602080505020303" pitchFamily="18" charset="0"/>
            </a:endParaRPr>
          </a:p>
          <a:p>
            <a:pPr marL="0" indent="0" algn="ctr">
              <a:buNone/>
            </a:pPr>
            <a:r>
              <a:rPr lang="pt-BR" sz="2600" b="1" dirty="0" smtClean="0">
                <a:latin typeface="Baskerville Old Face" panose="02020602080505020303" pitchFamily="18" charset="0"/>
              </a:rPr>
              <a:t>DESENVOLVIMENTO SUSTENTÁVEL:</a:t>
            </a:r>
          </a:p>
          <a:p>
            <a:pPr marL="0" indent="0" algn="just">
              <a:buNone/>
            </a:pPr>
            <a:r>
              <a:rPr lang="pt-BR" sz="2600" i="1" dirty="0">
                <a:latin typeface="Baskerville Old Face" panose="02020602080505020303" pitchFamily="18" charset="0"/>
              </a:rPr>
              <a:t>“Desenvolvimento sustentável é aquele que atende as necessidades das gerações atuais sem comprometer a capacidade das gerações futuras de atenderem </a:t>
            </a:r>
            <a:r>
              <a:rPr lang="pt-BR" sz="2600" i="1" dirty="0" smtClean="0">
                <a:latin typeface="Baskerville Old Face" panose="02020602080505020303" pitchFamily="18" charset="0"/>
              </a:rPr>
              <a:t>as </a:t>
            </a:r>
            <a:r>
              <a:rPr lang="pt-BR" sz="2600" i="1" dirty="0">
                <a:latin typeface="Baskerville Old Face" panose="02020602080505020303" pitchFamily="18" charset="0"/>
              </a:rPr>
              <a:t>suas necessidades e aspirações</a:t>
            </a:r>
            <a:r>
              <a:rPr lang="pt-BR" sz="2600" i="1" dirty="0" smtClean="0">
                <a:latin typeface="Baskerville Old Face" panose="02020602080505020303" pitchFamily="18" charset="0"/>
              </a:rPr>
              <a:t>” </a:t>
            </a:r>
            <a:r>
              <a:rPr lang="pt-BR" sz="2600" dirty="0">
                <a:latin typeface="Baskerville Old Face" panose="02020602080505020303" pitchFamily="18" charset="0"/>
              </a:rPr>
              <a:t>[Relatório </a:t>
            </a:r>
            <a:r>
              <a:rPr lang="pt-BR" sz="2600" dirty="0" err="1">
                <a:latin typeface="Baskerville Old Face" panose="02020602080505020303" pitchFamily="18" charset="0"/>
              </a:rPr>
              <a:t>Brundland</a:t>
            </a:r>
            <a:r>
              <a:rPr lang="pt-BR" sz="2600" dirty="0">
                <a:latin typeface="Baskerville Old Face" panose="02020602080505020303" pitchFamily="18" charset="0"/>
              </a:rPr>
              <a:t>, ONU. (1987</a:t>
            </a:r>
            <a:r>
              <a:rPr lang="pt-BR" sz="2600" dirty="0" smtClean="0">
                <a:latin typeface="Baskerville Old Face" panose="02020602080505020303" pitchFamily="18" charset="0"/>
              </a:rPr>
              <a:t>)]. </a:t>
            </a:r>
          </a:p>
          <a:p>
            <a:pPr marL="0" indent="0" algn="just">
              <a:buNone/>
            </a:pPr>
            <a:endParaRPr lang="pt-BR" sz="2600" dirty="0">
              <a:latin typeface="Baskerville Old Face" panose="02020602080505020303" pitchFamily="18" charset="0"/>
            </a:endParaRPr>
          </a:p>
          <a:p>
            <a:pPr marL="0" indent="0" algn="just">
              <a:buNone/>
            </a:pPr>
            <a:r>
              <a:rPr lang="pt-BR" sz="2600" dirty="0" smtClean="0">
                <a:latin typeface="Baskerville Old Face" panose="02020602080505020303" pitchFamily="18" charset="0"/>
              </a:rPr>
              <a:t>É pensado a longo </a:t>
            </a:r>
            <a:r>
              <a:rPr lang="pt-BR" sz="2600" dirty="0">
                <a:latin typeface="Baskerville Old Face" panose="02020602080505020303" pitchFamily="18" charset="0"/>
              </a:rPr>
              <a:t>prazo e a palavra-chave é </a:t>
            </a:r>
            <a:r>
              <a:rPr lang="pt-BR" sz="2600" dirty="0" smtClean="0">
                <a:latin typeface="Baskerville Old Face" panose="02020602080505020303" pitchFamily="18" charset="0"/>
              </a:rPr>
              <a:t>continuidade (equilíbrio da utilização o ecossistema para gerações futuras).</a:t>
            </a:r>
          </a:p>
          <a:p>
            <a:pPr marL="0" indent="0" algn="just">
              <a:buNone/>
            </a:pPr>
            <a:endParaRPr lang="pt-BR" sz="2600" dirty="0">
              <a:latin typeface="Baskerville Old Face" panose="02020602080505020303" pitchFamily="18" charset="0"/>
            </a:endParaRPr>
          </a:p>
          <a:p>
            <a:pPr marL="0" indent="0" algn="ctr">
              <a:buNone/>
            </a:pPr>
            <a:r>
              <a:rPr lang="pt-BR" sz="2600" b="1" dirty="0" smtClean="0">
                <a:latin typeface="Baskerville Old Face" panose="02020602080505020303" pitchFamily="18" charset="0"/>
              </a:rPr>
              <a:t>Ou seja....VIVA E DEIXE VIVER!</a:t>
            </a:r>
            <a:endParaRPr lang="pt-BR" sz="2600" b="1" dirty="0">
              <a:latin typeface="Baskerville Old Face" panose="02020602080505020303" pitchFamily="18" charset="0"/>
            </a:endParaRPr>
          </a:p>
        </p:txBody>
      </p:sp>
    </p:spTree>
    <p:extLst>
      <p:ext uri="{BB962C8B-B14F-4D97-AF65-F5344CB8AC3E}">
        <p14:creationId xmlns:p14="http://schemas.microsoft.com/office/powerpoint/2010/main" xmlns="" val="3611978616"/>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4294967295"/>
          </p:nvPr>
        </p:nvSpPr>
        <p:spPr>
          <a:xfrm>
            <a:off x="540913" y="850006"/>
            <a:ext cx="11075832" cy="4984123"/>
          </a:xfrm>
        </p:spPr>
        <p:txBody>
          <a:bodyPr>
            <a:noAutofit/>
          </a:bodyPr>
          <a:lstStyle/>
          <a:p>
            <a:pPr marL="0" indent="0" algn="ctr">
              <a:buNone/>
            </a:pPr>
            <a:r>
              <a:rPr lang="pt-BR" b="1" dirty="0" smtClean="0">
                <a:latin typeface="Baskerville Old Face" panose="02020602080505020303" pitchFamily="18" charset="0"/>
              </a:rPr>
              <a:t>DESENVOLVIMENTO SUSTENTÁVEL E ESTRATÉGIAS DE GESTÃO</a:t>
            </a:r>
          </a:p>
          <a:p>
            <a:pPr marL="0" indent="0" algn="just">
              <a:buNone/>
            </a:pPr>
            <a:endParaRPr lang="pt-BR" b="1" u="sng" dirty="0" smtClean="0">
              <a:latin typeface="Baskerville Old Face" panose="02020602080505020303" pitchFamily="18" charset="0"/>
            </a:endParaRPr>
          </a:p>
          <a:p>
            <a:pPr marL="0" indent="0" algn="ctr">
              <a:buNone/>
            </a:pPr>
            <a:r>
              <a:rPr lang="pt-BR" sz="2600" b="1" u="sng" dirty="0" smtClean="0">
                <a:latin typeface="Baskerville Old Face" panose="02020602080505020303" pitchFamily="18" charset="0"/>
              </a:rPr>
              <a:t>Conceito </a:t>
            </a:r>
            <a:r>
              <a:rPr lang="pt-BR" sz="2600" b="1" u="sng" dirty="0">
                <a:latin typeface="Baskerville Old Face" panose="02020602080505020303" pitchFamily="18" charset="0"/>
              </a:rPr>
              <a:t>de </a:t>
            </a:r>
            <a:r>
              <a:rPr lang="pt-BR" sz="2600" b="1" i="1" u="sng" dirty="0">
                <a:latin typeface="Baskerville Old Face" panose="02020602080505020303" pitchFamily="18" charset="0"/>
              </a:rPr>
              <a:t>T</a:t>
            </a:r>
            <a:r>
              <a:rPr lang="pt-BR" sz="2600" b="1" i="1" u="sng" dirty="0" smtClean="0">
                <a:latin typeface="Baskerville Old Face" panose="02020602080505020303" pitchFamily="18" charset="0"/>
              </a:rPr>
              <a:t>riple </a:t>
            </a:r>
            <a:r>
              <a:rPr lang="pt-BR" sz="2600" b="1" i="1" u="sng" dirty="0" err="1">
                <a:latin typeface="Baskerville Old Face" panose="02020602080505020303" pitchFamily="18" charset="0"/>
              </a:rPr>
              <a:t>B</a:t>
            </a:r>
            <a:r>
              <a:rPr lang="pt-BR" sz="2600" b="1" i="1" u="sng" dirty="0" err="1" smtClean="0">
                <a:latin typeface="Baskerville Old Face" panose="02020602080505020303" pitchFamily="18" charset="0"/>
              </a:rPr>
              <a:t>ottom</a:t>
            </a:r>
            <a:r>
              <a:rPr lang="pt-BR" sz="2600" b="1" i="1" u="sng" dirty="0" smtClean="0">
                <a:latin typeface="Baskerville Old Face" panose="02020602080505020303" pitchFamily="18" charset="0"/>
              </a:rPr>
              <a:t> </a:t>
            </a:r>
            <a:r>
              <a:rPr lang="pt-BR" sz="2600" b="1" i="1" u="sng" dirty="0" err="1" smtClean="0">
                <a:latin typeface="Baskerville Old Face" panose="02020602080505020303" pitchFamily="18" charset="0"/>
              </a:rPr>
              <a:t>Line</a:t>
            </a:r>
            <a:r>
              <a:rPr lang="pt-BR" sz="2600" b="1" i="1" u="sng" dirty="0" smtClean="0">
                <a:latin typeface="Baskerville Old Face" panose="02020602080505020303" pitchFamily="18" charset="0"/>
              </a:rPr>
              <a:t> </a:t>
            </a:r>
            <a:r>
              <a:rPr lang="pt-BR" sz="2600" i="1" dirty="0" smtClean="0">
                <a:latin typeface="Baskerville Old Face" panose="02020602080505020303" pitchFamily="18" charset="0"/>
              </a:rPr>
              <a:t> </a:t>
            </a:r>
            <a:r>
              <a:rPr lang="pt-BR" sz="2600" dirty="0" smtClean="0">
                <a:latin typeface="Baskerville Old Face" panose="02020602080505020303" pitchFamily="18" charset="0"/>
              </a:rPr>
              <a:t>(tradução literal: </a:t>
            </a:r>
            <a:r>
              <a:rPr lang="pt-BR" sz="2600" b="1" i="1" dirty="0" smtClean="0">
                <a:solidFill>
                  <a:srgbClr val="002060"/>
                </a:solidFill>
                <a:latin typeface="Baskerville Old Face" panose="02020602080505020303" pitchFamily="18" charset="0"/>
              </a:rPr>
              <a:t>Três Linhas </a:t>
            </a:r>
            <a:r>
              <a:rPr lang="pt-BR" sz="2600" b="1" i="1" dirty="0">
                <a:solidFill>
                  <a:srgbClr val="002060"/>
                </a:solidFill>
                <a:latin typeface="Baskerville Old Face" panose="02020602080505020303" pitchFamily="18" charset="0"/>
              </a:rPr>
              <a:t>de </a:t>
            </a:r>
            <a:r>
              <a:rPr lang="pt-BR" sz="2600" b="1" i="1" dirty="0" smtClean="0">
                <a:solidFill>
                  <a:srgbClr val="002060"/>
                </a:solidFill>
                <a:latin typeface="Baskerville Old Face" panose="02020602080505020303" pitchFamily="18" charset="0"/>
              </a:rPr>
              <a:t>Fundo</a:t>
            </a:r>
            <a:r>
              <a:rPr lang="pt-BR" sz="2600" dirty="0">
                <a:solidFill>
                  <a:schemeClr val="tx1"/>
                </a:solidFill>
                <a:latin typeface="Baskerville Old Face" panose="02020602080505020303" pitchFamily="18" charset="0"/>
              </a:rPr>
              <a:t>)</a:t>
            </a:r>
            <a:endParaRPr lang="pt-BR" sz="2600" i="1" dirty="0" smtClean="0">
              <a:latin typeface="Baskerville Old Face" panose="02020602080505020303" pitchFamily="18" charset="0"/>
            </a:endParaRPr>
          </a:p>
          <a:p>
            <a:pPr algn="just">
              <a:lnSpc>
                <a:spcPct val="150000"/>
              </a:lnSpc>
              <a:spcBef>
                <a:spcPts val="600"/>
              </a:spcBef>
              <a:buClr>
                <a:srgbClr val="002060"/>
              </a:buClr>
              <a:buFont typeface="Wingdings" panose="05000000000000000000" pitchFamily="2" charset="2"/>
              <a:buChar char="Ø"/>
            </a:pPr>
            <a:r>
              <a:rPr lang="pt-BR" dirty="0" smtClean="0">
                <a:latin typeface="Baskerville Old Face" panose="02020602080505020303" pitchFamily="18" charset="0"/>
              </a:rPr>
              <a:t>Em português traduz-se Pessoas</a:t>
            </a:r>
            <a:r>
              <a:rPr lang="pt-BR" dirty="0">
                <a:latin typeface="Baskerville Old Face" panose="02020602080505020303" pitchFamily="18" charset="0"/>
              </a:rPr>
              <a:t>, Planeta e </a:t>
            </a:r>
            <a:r>
              <a:rPr lang="pt-BR" dirty="0" smtClean="0">
                <a:latin typeface="Baskerville Old Face" panose="02020602080505020303" pitchFamily="18" charset="0"/>
              </a:rPr>
              <a:t>Lucro.      </a:t>
            </a:r>
            <a:endParaRPr lang="pt-BR" i="1" dirty="0" smtClean="0">
              <a:solidFill>
                <a:srgbClr val="002060"/>
              </a:solidFill>
              <a:latin typeface="Baskerville Old Face" panose="02020602080505020303" pitchFamily="18" charset="0"/>
            </a:endParaRPr>
          </a:p>
          <a:p>
            <a:pPr algn="just">
              <a:lnSpc>
                <a:spcPct val="150000"/>
              </a:lnSpc>
              <a:spcBef>
                <a:spcPts val="600"/>
              </a:spcBef>
              <a:buClr>
                <a:srgbClr val="002060"/>
              </a:buClr>
              <a:buFont typeface="Wingdings" panose="05000000000000000000" pitchFamily="2" charset="2"/>
              <a:buChar char="Ø"/>
            </a:pPr>
            <a:r>
              <a:rPr lang="pt-BR" dirty="0" smtClean="0">
                <a:latin typeface="Baskerville Old Face" panose="02020602080505020303" pitchFamily="18" charset="0"/>
              </a:rPr>
              <a:t>Foi </a:t>
            </a:r>
            <a:r>
              <a:rPr lang="pt-BR" dirty="0">
                <a:latin typeface="Baskerville Old Face" panose="02020602080505020303" pitchFamily="18" charset="0"/>
              </a:rPr>
              <a:t>desenvolvido pela consultoria inglesa </a:t>
            </a:r>
            <a:r>
              <a:rPr lang="pt-BR" i="1" dirty="0" err="1">
                <a:latin typeface="Baskerville Old Face" panose="02020602080505020303" pitchFamily="18" charset="0"/>
              </a:rPr>
              <a:t>Sustainability</a:t>
            </a:r>
            <a:r>
              <a:rPr lang="pt-BR" dirty="0">
                <a:latin typeface="Baskerville Old Face" panose="02020602080505020303" pitchFamily="18" charset="0"/>
              </a:rPr>
              <a:t>, que </a:t>
            </a:r>
            <a:r>
              <a:rPr lang="pt-BR" dirty="0" smtClean="0">
                <a:latin typeface="Baskerville Old Face" panose="02020602080505020303" pitchFamily="18" charset="0"/>
              </a:rPr>
              <a:t>se refere </a:t>
            </a:r>
            <a:r>
              <a:rPr lang="pt-BR" dirty="0">
                <a:latin typeface="Baskerville Old Face" panose="02020602080505020303" pitchFamily="18" charset="0"/>
              </a:rPr>
              <a:t>a um conjunto de indicadores utilizado para a avaliação do desempenho econômico </a:t>
            </a:r>
            <a:r>
              <a:rPr lang="pt-BR" dirty="0" smtClean="0">
                <a:latin typeface="Baskerville Old Face" panose="02020602080505020303" pitchFamily="18" charset="0"/>
              </a:rPr>
              <a:t>das organizações </a:t>
            </a:r>
            <a:r>
              <a:rPr lang="pt-BR" dirty="0">
                <a:latin typeface="Baskerville Old Face" panose="02020602080505020303" pitchFamily="18" charset="0"/>
              </a:rPr>
              <a:t>e das suas ações de responsabilidade social e ambiental. Trata-se da </a:t>
            </a:r>
            <a:r>
              <a:rPr lang="pt-BR" dirty="0" smtClean="0">
                <a:latin typeface="Baskerville Old Face" panose="02020602080505020303" pitchFamily="18" charset="0"/>
              </a:rPr>
              <a:t>principal ferramenta </a:t>
            </a:r>
            <a:r>
              <a:rPr lang="pt-BR" dirty="0">
                <a:latin typeface="Baskerville Old Face" panose="02020602080505020303" pitchFamily="18" charset="0"/>
              </a:rPr>
              <a:t>do índice de sustentabilidade empresarial (ISE) da </a:t>
            </a:r>
            <a:r>
              <a:rPr lang="pt-BR" dirty="0" smtClean="0">
                <a:latin typeface="Baskerville Old Face" panose="02020602080505020303" pitchFamily="18" charset="0"/>
              </a:rPr>
              <a:t>Bovespa.</a:t>
            </a:r>
          </a:p>
          <a:p>
            <a:pPr marL="0" indent="0" algn="just">
              <a:lnSpc>
                <a:spcPct val="150000"/>
              </a:lnSpc>
              <a:spcBef>
                <a:spcPts val="600"/>
              </a:spcBef>
              <a:buNone/>
            </a:pPr>
            <a:r>
              <a:rPr lang="pt-BR" sz="2800" dirty="0" smtClean="0">
                <a:latin typeface="Baskerville Old Face" panose="02020602080505020303" pitchFamily="18" charset="0"/>
              </a:rPr>
              <a:t> </a:t>
            </a:r>
            <a:endParaRPr lang="pt-BR" sz="2600" b="1" dirty="0">
              <a:latin typeface="Baskerville Old Face" panose="02020602080505020303" pitchFamily="18" charset="0"/>
            </a:endParaRPr>
          </a:p>
        </p:txBody>
      </p:sp>
    </p:spTree>
    <p:extLst>
      <p:ext uri="{BB962C8B-B14F-4D97-AF65-F5344CB8AC3E}">
        <p14:creationId xmlns:p14="http://schemas.microsoft.com/office/powerpoint/2010/main" xmlns="" val="2448180850"/>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4294967295"/>
          </p:nvPr>
        </p:nvSpPr>
        <p:spPr>
          <a:xfrm>
            <a:off x="540913" y="850006"/>
            <a:ext cx="11075832" cy="4984123"/>
          </a:xfrm>
        </p:spPr>
        <p:txBody>
          <a:bodyPr>
            <a:noAutofit/>
          </a:bodyPr>
          <a:lstStyle/>
          <a:p>
            <a:pPr marL="0" indent="0" algn="ctr">
              <a:buNone/>
            </a:pPr>
            <a:r>
              <a:rPr lang="pt-BR" b="1" dirty="0" smtClean="0">
                <a:latin typeface="Baskerville Old Face" panose="02020602080505020303" pitchFamily="18" charset="0"/>
              </a:rPr>
              <a:t>DESENVOLVIMENTO SUSTENTÁVEL E ESTRATÉGIAS DE GESTÃO</a:t>
            </a:r>
          </a:p>
          <a:p>
            <a:pPr marL="0" indent="0" algn="ctr">
              <a:buNone/>
            </a:pPr>
            <a:endParaRPr lang="pt-BR" sz="2600" b="1" u="sng" dirty="0" smtClean="0">
              <a:latin typeface="Baskerville Old Face" panose="02020602080505020303" pitchFamily="18" charset="0"/>
            </a:endParaRPr>
          </a:p>
          <a:p>
            <a:pPr marL="0" indent="0" algn="ctr">
              <a:buNone/>
            </a:pPr>
            <a:r>
              <a:rPr lang="pt-BR" sz="2600" b="1" u="sng" dirty="0" smtClean="0">
                <a:latin typeface="Baskerville Old Face" panose="02020602080505020303" pitchFamily="18" charset="0"/>
              </a:rPr>
              <a:t>Conceito </a:t>
            </a:r>
            <a:r>
              <a:rPr lang="pt-BR" sz="2600" b="1" u="sng" dirty="0">
                <a:latin typeface="Baskerville Old Face" panose="02020602080505020303" pitchFamily="18" charset="0"/>
              </a:rPr>
              <a:t>de </a:t>
            </a:r>
            <a:r>
              <a:rPr lang="pt-BR" sz="2600" b="1" i="1" u="sng" dirty="0">
                <a:latin typeface="Baskerville Old Face" panose="02020602080505020303" pitchFamily="18" charset="0"/>
              </a:rPr>
              <a:t>T</a:t>
            </a:r>
            <a:r>
              <a:rPr lang="pt-BR" sz="2600" b="1" i="1" u="sng" dirty="0" smtClean="0">
                <a:latin typeface="Baskerville Old Face" panose="02020602080505020303" pitchFamily="18" charset="0"/>
              </a:rPr>
              <a:t>riple </a:t>
            </a:r>
            <a:r>
              <a:rPr lang="pt-BR" sz="2600" b="1" i="1" u="sng" dirty="0" err="1">
                <a:latin typeface="Baskerville Old Face" panose="02020602080505020303" pitchFamily="18" charset="0"/>
              </a:rPr>
              <a:t>B</a:t>
            </a:r>
            <a:r>
              <a:rPr lang="pt-BR" sz="2600" b="1" i="1" u="sng" dirty="0" err="1" smtClean="0">
                <a:latin typeface="Baskerville Old Face" panose="02020602080505020303" pitchFamily="18" charset="0"/>
              </a:rPr>
              <a:t>ottom</a:t>
            </a:r>
            <a:r>
              <a:rPr lang="pt-BR" sz="2600" b="1" i="1" u="sng" dirty="0" smtClean="0">
                <a:latin typeface="Baskerville Old Face" panose="02020602080505020303" pitchFamily="18" charset="0"/>
              </a:rPr>
              <a:t> </a:t>
            </a:r>
            <a:r>
              <a:rPr lang="pt-BR" sz="2600" b="1" i="1" u="sng" dirty="0" err="1" smtClean="0">
                <a:latin typeface="Baskerville Old Face" panose="02020602080505020303" pitchFamily="18" charset="0"/>
              </a:rPr>
              <a:t>Line</a:t>
            </a:r>
            <a:endParaRPr lang="pt-BR" sz="2600" b="1" i="1" u="sng" dirty="0" smtClean="0">
              <a:latin typeface="Baskerville Old Face" panose="02020602080505020303" pitchFamily="18" charset="0"/>
            </a:endParaRPr>
          </a:p>
          <a:p>
            <a:pPr marL="0" indent="0" algn="ctr">
              <a:buNone/>
            </a:pPr>
            <a:r>
              <a:rPr lang="pt-BR" b="1" i="1" u="sng" dirty="0" smtClean="0">
                <a:latin typeface="Baskerville Old Face" panose="02020602080505020303" pitchFamily="18" charset="0"/>
              </a:rPr>
              <a:t>Indicadores/dimensões:</a:t>
            </a:r>
          </a:p>
          <a:p>
            <a:pPr algn="just">
              <a:buClr>
                <a:srgbClr val="002060"/>
              </a:buClr>
              <a:buFont typeface="Wingdings" panose="05000000000000000000" pitchFamily="2" charset="2"/>
              <a:buChar char="Ø"/>
            </a:pPr>
            <a:r>
              <a:rPr lang="pt-BR" b="1" dirty="0">
                <a:latin typeface="Baskerville Old Face" panose="02020602080505020303" pitchFamily="18" charset="0"/>
              </a:rPr>
              <a:t>E</a:t>
            </a:r>
            <a:r>
              <a:rPr lang="pt-BR" b="1" dirty="0" smtClean="0">
                <a:latin typeface="Baskerville Old Face" panose="02020602080505020303" pitchFamily="18" charset="0"/>
              </a:rPr>
              <a:t>CONÔMICA</a:t>
            </a:r>
            <a:r>
              <a:rPr lang="pt-BR" dirty="0" smtClean="0">
                <a:latin typeface="Baskerville Old Face" panose="02020602080505020303" pitchFamily="18" charset="0"/>
              </a:rPr>
              <a:t>, </a:t>
            </a:r>
            <a:r>
              <a:rPr lang="pt-BR" dirty="0">
                <a:latin typeface="Baskerville Old Face" panose="02020602080505020303" pitchFamily="18" charset="0"/>
              </a:rPr>
              <a:t>cujo propósito é a criação de </a:t>
            </a:r>
            <a:r>
              <a:rPr lang="pt-BR" dirty="0" smtClean="0">
                <a:latin typeface="Baskerville Old Face" panose="02020602080505020303" pitchFamily="18" charset="0"/>
              </a:rPr>
              <a:t>empreendimentos viáveis</a:t>
            </a:r>
            <a:r>
              <a:rPr lang="pt-BR" dirty="0">
                <a:latin typeface="Baskerville Old Face" panose="02020602080505020303" pitchFamily="18" charset="0"/>
              </a:rPr>
              <a:t>, </a:t>
            </a:r>
            <a:r>
              <a:rPr lang="pt-BR" dirty="0" smtClean="0">
                <a:latin typeface="Baskerville Old Face" panose="02020602080505020303" pitchFamily="18" charset="0"/>
              </a:rPr>
              <a:t>atraentes </a:t>
            </a:r>
            <a:r>
              <a:rPr lang="pt-BR" dirty="0">
                <a:latin typeface="Baskerville Old Face" panose="02020602080505020303" pitchFamily="18" charset="0"/>
              </a:rPr>
              <a:t>para os investidores; </a:t>
            </a:r>
            <a:endParaRPr lang="pt-BR" dirty="0" smtClean="0">
              <a:latin typeface="Baskerville Old Face" panose="02020602080505020303" pitchFamily="18" charset="0"/>
            </a:endParaRPr>
          </a:p>
          <a:p>
            <a:pPr>
              <a:buClr>
                <a:srgbClr val="002060"/>
              </a:buClr>
              <a:buFont typeface="Wingdings" panose="05000000000000000000" pitchFamily="2" charset="2"/>
              <a:buChar char="Ø"/>
            </a:pPr>
            <a:r>
              <a:rPr lang="pt-BR" b="1" dirty="0" smtClean="0">
                <a:latin typeface="Baskerville Old Face" panose="02020602080505020303" pitchFamily="18" charset="0"/>
              </a:rPr>
              <a:t>AMBIENTAL</a:t>
            </a:r>
            <a:r>
              <a:rPr lang="pt-BR" dirty="0" smtClean="0">
                <a:latin typeface="Baskerville Old Face" panose="02020602080505020303" pitchFamily="18" charset="0"/>
              </a:rPr>
              <a:t>, </a:t>
            </a:r>
            <a:r>
              <a:rPr lang="pt-BR" dirty="0">
                <a:latin typeface="Baskerville Old Face" panose="02020602080505020303" pitchFamily="18" charset="0"/>
              </a:rPr>
              <a:t>cujo objetivo é analisar a interação de processos </a:t>
            </a:r>
            <a:r>
              <a:rPr lang="pt-BR" dirty="0" smtClean="0">
                <a:latin typeface="Baskerville Old Face" panose="02020602080505020303" pitchFamily="18" charset="0"/>
              </a:rPr>
              <a:t>com o </a:t>
            </a:r>
            <a:r>
              <a:rPr lang="pt-BR" dirty="0">
                <a:latin typeface="Baskerville Old Face" panose="02020602080505020303" pitchFamily="18" charset="0"/>
              </a:rPr>
              <a:t>meio ambiente sem lhe causar danos permanentes; </a:t>
            </a:r>
          </a:p>
          <a:p>
            <a:pPr>
              <a:buClr>
                <a:srgbClr val="002060"/>
              </a:buClr>
              <a:buFont typeface="Wingdings" panose="05000000000000000000" pitchFamily="2" charset="2"/>
              <a:buChar char="Ø"/>
            </a:pPr>
            <a:r>
              <a:rPr lang="pt-BR" b="1" dirty="0" smtClean="0">
                <a:latin typeface="Baskerville Old Face" panose="02020602080505020303" pitchFamily="18" charset="0"/>
              </a:rPr>
              <a:t>SOCIAL</a:t>
            </a:r>
            <a:r>
              <a:rPr lang="pt-BR" dirty="0" smtClean="0">
                <a:latin typeface="Baskerville Old Face" panose="02020602080505020303" pitchFamily="18" charset="0"/>
              </a:rPr>
              <a:t>, </a:t>
            </a:r>
            <a:r>
              <a:rPr lang="pt-BR" dirty="0">
                <a:latin typeface="Baskerville Old Face" panose="02020602080505020303" pitchFamily="18" charset="0"/>
              </a:rPr>
              <a:t>que se preocupa com o </a:t>
            </a:r>
            <a:r>
              <a:rPr lang="pt-BR" dirty="0" smtClean="0">
                <a:latin typeface="Baskerville Old Face" panose="02020602080505020303" pitchFamily="18" charset="0"/>
              </a:rPr>
              <a:t>estabelecimento de </a:t>
            </a:r>
            <a:r>
              <a:rPr lang="pt-BR" dirty="0">
                <a:latin typeface="Baskerville Old Face" panose="02020602080505020303" pitchFamily="18" charset="0"/>
              </a:rPr>
              <a:t>ações justas para trabalhadores, parceiros e </a:t>
            </a:r>
            <a:r>
              <a:rPr lang="pt-BR" dirty="0" smtClean="0">
                <a:latin typeface="Baskerville Old Face" panose="02020602080505020303" pitchFamily="18" charset="0"/>
              </a:rPr>
              <a:t>sociedade.</a:t>
            </a:r>
          </a:p>
          <a:p>
            <a:pPr marL="0" indent="0" algn="just">
              <a:buNone/>
            </a:pPr>
            <a:r>
              <a:rPr lang="pt-BR" sz="2800" dirty="0" smtClean="0">
                <a:latin typeface="Baskerville Old Face" panose="02020602080505020303" pitchFamily="18" charset="0"/>
              </a:rPr>
              <a:t> </a:t>
            </a:r>
            <a:endParaRPr lang="pt-BR" sz="2600" b="1" dirty="0">
              <a:latin typeface="Baskerville Old Face" panose="02020602080505020303" pitchFamily="18" charset="0"/>
            </a:endParaRPr>
          </a:p>
        </p:txBody>
      </p:sp>
    </p:spTree>
    <p:extLst>
      <p:ext uri="{BB962C8B-B14F-4D97-AF65-F5344CB8AC3E}">
        <p14:creationId xmlns:p14="http://schemas.microsoft.com/office/powerpoint/2010/main" xmlns="" val="2428966607"/>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4294967295"/>
          </p:nvPr>
        </p:nvSpPr>
        <p:spPr>
          <a:xfrm>
            <a:off x="540913" y="850006"/>
            <a:ext cx="11075832" cy="5164428"/>
          </a:xfrm>
        </p:spPr>
        <p:txBody>
          <a:bodyPr>
            <a:noAutofit/>
          </a:bodyPr>
          <a:lstStyle/>
          <a:p>
            <a:pPr marL="0" indent="0" algn="ctr">
              <a:buNone/>
            </a:pPr>
            <a:r>
              <a:rPr lang="pt-BR" sz="2600" b="1" u="sng" dirty="0" smtClean="0">
                <a:latin typeface="Baskerville Old Face" panose="02020602080505020303" pitchFamily="18" charset="0"/>
              </a:rPr>
              <a:t>Conceito </a:t>
            </a:r>
            <a:r>
              <a:rPr lang="pt-BR" sz="2600" b="1" u="sng" dirty="0">
                <a:latin typeface="Baskerville Old Face" panose="02020602080505020303" pitchFamily="18" charset="0"/>
              </a:rPr>
              <a:t>de </a:t>
            </a:r>
            <a:r>
              <a:rPr lang="pt-BR" sz="2600" b="1" i="1" u="sng" dirty="0">
                <a:latin typeface="Baskerville Old Face" panose="02020602080505020303" pitchFamily="18" charset="0"/>
              </a:rPr>
              <a:t>T</a:t>
            </a:r>
            <a:r>
              <a:rPr lang="pt-BR" sz="2600" b="1" i="1" u="sng" dirty="0" smtClean="0">
                <a:latin typeface="Baskerville Old Face" panose="02020602080505020303" pitchFamily="18" charset="0"/>
              </a:rPr>
              <a:t>riple </a:t>
            </a:r>
            <a:r>
              <a:rPr lang="pt-BR" sz="2600" b="1" i="1" u="sng" dirty="0" err="1">
                <a:latin typeface="Baskerville Old Face" panose="02020602080505020303" pitchFamily="18" charset="0"/>
              </a:rPr>
              <a:t>B</a:t>
            </a:r>
            <a:r>
              <a:rPr lang="pt-BR" sz="2600" b="1" i="1" u="sng" dirty="0" err="1" smtClean="0">
                <a:latin typeface="Baskerville Old Face" panose="02020602080505020303" pitchFamily="18" charset="0"/>
              </a:rPr>
              <a:t>ottom</a:t>
            </a:r>
            <a:r>
              <a:rPr lang="pt-BR" sz="2600" b="1" i="1" u="sng" dirty="0" smtClean="0">
                <a:latin typeface="Baskerville Old Face" panose="02020602080505020303" pitchFamily="18" charset="0"/>
              </a:rPr>
              <a:t> </a:t>
            </a:r>
            <a:r>
              <a:rPr lang="pt-BR" sz="2600" b="1" i="1" u="sng" dirty="0" err="1" smtClean="0">
                <a:latin typeface="Baskerville Old Face" panose="02020602080505020303" pitchFamily="18" charset="0"/>
              </a:rPr>
              <a:t>Line</a:t>
            </a:r>
            <a:r>
              <a:rPr lang="pt-BR" sz="2600" b="1" i="1" u="sng" dirty="0" smtClean="0">
                <a:latin typeface="Baskerville Old Face" panose="02020602080505020303" pitchFamily="18" charset="0"/>
              </a:rPr>
              <a:t>: OSC - </a:t>
            </a:r>
            <a:r>
              <a:rPr lang="pt-BR" b="1" i="1" u="sng" dirty="0" smtClean="0">
                <a:latin typeface="Baskerville Old Face" panose="02020602080505020303" pitchFamily="18" charset="0"/>
              </a:rPr>
              <a:t>Indicadores/dimensões o que destacar:</a:t>
            </a:r>
          </a:p>
          <a:p>
            <a:pPr algn="just">
              <a:buClr>
                <a:srgbClr val="002060"/>
              </a:buClr>
              <a:buFont typeface="Wingdings" panose="05000000000000000000" pitchFamily="2" charset="2"/>
              <a:buChar char="Ø"/>
            </a:pPr>
            <a:r>
              <a:rPr lang="pt-BR" b="1" dirty="0" smtClean="0">
                <a:latin typeface="Baskerville Old Face" panose="02020602080505020303" pitchFamily="18" charset="0"/>
              </a:rPr>
              <a:t>ECONÔMICA</a:t>
            </a:r>
            <a:r>
              <a:rPr lang="pt-BR" dirty="0" smtClean="0">
                <a:latin typeface="Baskerville Old Face" panose="02020602080505020303" pitchFamily="18" charset="0"/>
              </a:rPr>
              <a:t> </a:t>
            </a:r>
          </a:p>
          <a:p>
            <a:pPr marL="0" indent="0" algn="just">
              <a:buClr>
                <a:srgbClr val="002060"/>
              </a:buClr>
              <a:buNone/>
            </a:pPr>
            <a:r>
              <a:rPr lang="pt-BR" dirty="0">
                <a:latin typeface="Baskerville Old Face" panose="02020602080505020303" pitchFamily="18" charset="0"/>
              </a:rPr>
              <a:t>	D</a:t>
            </a:r>
            <a:r>
              <a:rPr lang="pt-BR" dirty="0" smtClean="0">
                <a:latin typeface="Baskerville Old Face" panose="02020602080505020303" pitchFamily="18" charset="0"/>
              </a:rPr>
              <a:t>estacam-se </a:t>
            </a:r>
            <a:r>
              <a:rPr lang="pt-BR" dirty="0">
                <a:latin typeface="Baskerville Old Face" panose="02020602080505020303" pitchFamily="18" charset="0"/>
              </a:rPr>
              <a:t>as principais práticas de captação de recursos: a</a:t>
            </a:r>
            <a:r>
              <a:rPr lang="pt-BR" dirty="0" smtClean="0">
                <a:latin typeface="Baskerville Old Face" panose="02020602080505020303" pitchFamily="18" charset="0"/>
              </a:rPr>
              <a:t>) ampliação </a:t>
            </a:r>
            <a:r>
              <a:rPr lang="pt-BR" dirty="0">
                <a:latin typeface="Baskerville Old Face" panose="02020602080505020303" pitchFamily="18" charset="0"/>
              </a:rPr>
              <a:t>da rede de parceiros/investidores e </a:t>
            </a:r>
            <a:r>
              <a:rPr lang="pt-BR" dirty="0" smtClean="0">
                <a:latin typeface="Baskerville Old Face" panose="02020602080505020303" pitchFamily="18" charset="0"/>
              </a:rPr>
              <a:t>apoiadores (Poder Público, Cidadão, empresas, </a:t>
            </a:r>
            <a:r>
              <a:rPr lang="pt-BR" dirty="0" err="1" smtClean="0">
                <a:latin typeface="Baskerville Old Face" panose="02020602080505020303" pitchFamily="18" charset="0"/>
              </a:rPr>
              <a:t>etc</a:t>
            </a:r>
            <a:r>
              <a:rPr lang="pt-BR" dirty="0" smtClean="0">
                <a:latin typeface="Baskerville Old Face" panose="02020602080505020303" pitchFamily="18" charset="0"/>
              </a:rPr>
              <a:t>) e a </a:t>
            </a:r>
            <a:r>
              <a:rPr lang="pt-BR" b="1" dirty="0" smtClean="0">
                <a:latin typeface="Baskerville Old Face" panose="02020602080505020303" pitchFamily="18" charset="0"/>
              </a:rPr>
              <a:t>coexistência</a:t>
            </a:r>
            <a:r>
              <a:rPr lang="pt-BR" dirty="0" smtClean="0">
                <a:latin typeface="Baskerville Old Face" panose="02020602080505020303" pitchFamily="18" charset="0"/>
              </a:rPr>
              <a:t> dos mesmos; </a:t>
            </a:r>
            <a:r>
              <a:rPr lang="pt-BR" dirty="0">
                <a:latin typeface="Baskerville Old Face" panose="02020602080505020303" pitchFamily="18" charset="0"/>
              </a:rPr>
              <a:t>b) inclusão de ações para </a:t>
            </a:r>
            <a:r>
              <a:rPr lang="pt-BR" dirty="0" smtClean="0">
                <a:latin typeface="Baskerville Old Face" panose="02020602080505020303" pitchFamily="18" charset="0"/>
              </a:rPr>
              <a:t>captar recursos </a:t>
            </a:r>
            <a:r>
              <a:rPr lang="pt-BR" dirty="0">
                <a:latin typeface="Baskerville Old Face" panose="02020602080505020303" pitchFamily="18" charset="0"/>
              </a:rPr>
              <a:t>no planejamento estratégico; c) busca de </a:t>
            </a:r>
            <a:r>
              <a:rPr lang="pt-BR" dirty="0" smtClean="0">
                <a:latin typeface="Baskerville Old Face" panose="02020602080505020303" pitchFamily="18" charset="0"/>
              </a:rPr>
              <a:t>certificações e selos de qualidade; </a:t>
            </a:r>
            <a:r>
              <a:rPr lang="pt-BR" dirty="0">
                <a:latin typeface="Baskerville Old Face" panose="02020602080505020303" pitchFamily="18" charset="0"/>
              </a:rPr>
              <a:t>d) elaboração de </a:t>
            </a:r>
            <a:r>
              <a:rPr lang="pt-BR" dirty="0" smtClean="0">
                <a:latin typeface="Baskerville Old Face" panose="02020602080505020303" pitchFamily="18" charset="0"/>
              </a:rPr>
              <a:t>projetos de </a:t>
            </a:r>
            <a:r>
              <a:rPr lang="pt-BR" dirty="0">
                <a:latin typeface="Baskerville Old Face" panose="02020602080505020303" pitchFamily="18" charset="0"/>
              </a:rPr>
              <a:t>qualidade; e) venda de produtos e serviços; e f) contribuição de membros da </a:t>
            </a:r>
            <a:r>
              <a:rPr lang="pt-BR" dirty="0" smtClean="0">
                <a:latin typeface="Baskerville Old Face" panose="02020602080505020303" pitchFamily="18" charset="0"/>
              </a:rPr>
              <a:t>instituição.</a:t>
            </a:r>
          </a:p>
          <a:p>
            <a:pPr marL="0" indent="0" algn="just">
              <a:buNone/>
            </a:pPr>
            <a:endParaRPr lang="pt-BR" sz="1400" dirty="0" smtClean="0">
              <a:solidFill>
                <a:srgbClr val="C00000"/>
              </a:solidFill>
            </a:endParaRPr>
          </a:p>
          <a:p>
            <a:pPr marL="0" indent="0" algn="just">
              <a:buNone/>
            </a:pPr>
            <a:endParaRPr lang="pt-BR" sz="1400" dirty="0" smtClean="0">
              <a:solidFill>
                <a:srgbClr val="C00000"/>
              </a:solidFill>
            </a:endParaRPr>
          </a:p>
          <a:p>
            <a:pPr marL="0" indent="0" algn="just">
              <a:buNone/>
            </a:pPr>
            <a:r>
              <a:rPr lang="pt-BR" sz="1400" dirty="0" smtClean="0">
                <a:solidFill>
                  <a:srgbClr val="C00000"/>
                </a:solidFill>
              </a:rPr>
              <a:t>ARMANI</a:t>
            </a:r>
            <a:r>
              <a:rPr lang="pt-BR" sz="1400" dirty="0">
                <a:solidFill>
                  <a:srgbClr val="C00000"/>
                </a:solidFill>
              </a:rPr>
              <a:t>, D. </a:t>
            </a:r>
            <a:r>
              <a:rPr lang="pt-BR" sz="1400" b="1" dirty="0">
                <a:solidFill>
                  <a:srgbClr val="C00000"/>
                </a:solidFill>
              </a:rPr>
              <a:t>O Desenvolvimento Institucional como condição de sustentabilidade das </a:t>
            </a:r>
            <a:r>
              <a:rPr lang="pt-BR" sz="1400" b="1" dirty="0" smtClean="0">
                <a:solidFill>
                  <a:srgbClr val="C00000"/>
                </a:solidFill>
              </a:rPr>
              <a:t>ONG no </a:t>
            </a:r>
            <a:r>
              <a:rPr lang="pt-BR" sz="1400" b="1" dirty="0">
                <a:solidFill>
                  <a:srgbClr val="C00000"/>
                </a:solidFill>
              </a:rPr>
              <a:t>Brasil</a:t>
            </a:r>
            <a:r>
              <a:rPr lang="pt-BR" sz="1400" dirty="0">
                <a:solidFill>
                  <a:srgbClr val="C00000"/>
                </a:solidFill>
              </a:rPr>
              <a:t>. In: Câmara, C. (Org.) Aids e Sustentabilidade: sobre as ações das Organizações </a:t>
            </a:r>
            <a:r>
              <a:rPr lang="pt-BR" sz="1400" dirty="0" smtClean="0">
                <a:solidFill>
                  <a:srgbClr val="C00000"/>
                </a:solidFill>
              </a:rPr>
              <a:t>da Sociedade </a:t>
            </a:r>
            <a:r>
              <a:rPr lang="pt-BR" sz="1400" dirty="0">
                <a:solidFill>
                  <a:srgbClr val="C00000"/>
                </a:solidFill>
              </a:rPr>
              <a:t>Civil. Brasília: Ministério da Saúde, 2001</a:t>
            </a:r>
            <a:r>
              <a:rPr lang="pt-BR" sz="1400" dirty="0" smtClean="0">
                <a:solidFill>
                  <a:srgbClr val="C00000"/>
                </a:solidFill>
              </a:rPr>
              <a:t>.</a:t>
            </a:r>
          </a:p>
          <a:p>
            <a:pPr marL="0" indent="0" algn="just">
              <a:buNone/>
            </a:pPr>
            <a:r>
              <a:rPr lang="pt-BR" sz="1400" dirty="0" smtClean="0">
                <a:solidFill>
                  <a:srgbClr val="C00000"/>
                </a:solidFill>
              </a:rPr>
              <a:t>DEES</a:t>
            </a:r>
            <a:r>
              <a:rPr lang="pt-BR" sz="1400" dirty="0">
                <a:solidFill>
                  <a:srgbClr val="C00000"/>
                </a:solidFill>
              </a:rPr>
              <a:t>, J. Gregory. </a:t>
            </a:r>
            <a:r>
              <a:rPr lang="pt-BR" sz="1400" b="1" dirty="0">
                <a:solidFill>
                  <a:srgbClr val="C00000"/>
                </a:solidFill>
              </a:rPr>
              <a:t>O significado de empreendedorismo social. </a:t>
            </a:r>
            <a:r>
              <a:rPr lang="pt-BR" sz="1400" dirty="0">
                <a:solidFill>
                  <a:srgbClr val="C00000"/>
                </a:solidFill>
              </a:rPr>
              <a:t>Disponível em</a:t>
            </a:r>
            <a:r>
              <a:rPr lang="pt-BR" sz="1400" dirty="0" smtClean="0">
                <a:solidFill>
                  <a:srgbClr val="C00000"/>
                </a:solidFill>
              </a:rPr>
              <a:t>: &lt;</a:t>
            </a:r>
            <a:r>
              <a:rPr lang="pt-BR" sz="1400" dirty="0">
                <a:solidFill>
                  <a:srgbClr val="C00000"/>
                </a:solidFill>
              </a:rPr>
              <a:t>http://www.administradores.com.br/artigos/empreendedor_social_e_corporativo/11145</a:t>
            </a:r>
            <a:r>
              <a:rPr lang="pt-BR" sz="1400" dirty="0" smtClean="0">
                <a:solidFill>
                  <a:srgbClr val="C00000"/>
                </a:solidFill>
              </a:rPr>
              <a:t>/&gt;.</a:t>
            </a:r>
          </a:p>
          <a:p>
            <a:pPr marL="0" indent="0" algn="just">
              <a:buNone/>
            </a:pPr>
            <a:r>
              <a:rPr lang="pt-BR" sz="1400" dirty="0" smtClean="0">
                <a:solidFill>
                  <a:srgbClr val="C00000"/>
                </a:solidFill>
              </a:rPr>
              <a:t>YOFFE</a:t>
            </a:r>
            <a:r>
              <a:rPr lang="pt-BR" sz="1400" dirty="0">
                <a:solidFill>
                  <a:srgbClr val="C00000"/>
                </a:solidFill>
              </a:rPr>
              <a:t>, Daniel. </a:t>
            </a:r>
            <a:r>
              <a:rPr lang="pt-BR" sz="1400" b="1" dirty="0">
                <a:solidFill>
                  <a:srgbClr val="C00000"/>
                </a:solidFill>
              </a:rPr>
              <a:t>Captação de Recursos no Campo Socia</a:t>
            </a:r>
            <a:r>
              <a:rPr lang="pt-BR" sz="1400" dirty="0">
                <a:solidFill>
                  <a:srgbClr val="C00000"/>
                </a:solidFill>
              </a:rPr>
              <a:t>l. In: </a:t>
            </a:r>
            <a:r>
              <a:rPr lang="pt-BR" sz="1400" dirty="0" err="1">
                <a:solidFill>
                  <a:srgbClr val="C00000"/>
                </a:solidFill>
              </a:rPr>
              <a:t>Voltolini</a:t>
            </a:r>
            <a:r>
              <a:rPr lang="pt-BR" sz="1400" dirty="0">
                <a:solidFill>
                  <a:srgbClr val="C00000"/>
                </a:solidFill>
              </a:rPr>
              <a:t>, Ricardo (Org</a:t>
            </a:r>
            <a:r>
              <a:rPr lang="pt-BR" sz="1400" dirty="0" smtClean="0">
                <a:solidFill>
                  <a:srgbClr val="C00000"/>
                </a:solidFill>
              </a:rPr>
              <a:t>.) Terceiro </a:t>
            </a:r>
            <a:r>
              <a:rPr lang="pt-BR" sz="1400" dirty="0">
                <a:solidFill>
                  <a:srgbClr val="C00000"/>
                </a:solidFill>
              </a:rPr>
              <a:t>Setor: planejamento e gestão. São Paulo: Senac, 2004</a:t>
            </a:r>
            <a:r>
              <a:rPr lang="pt-BR" sz="1400" dirty="0" smtClean="0"/>
              <a:t>.</a:t>
            </a:r>
          </a:p>
          <a:p>
            <a:pPr marL="0" indent="0" algn="just">
              <a:buNone/>
            </a:pPr>
            <a:endParaRPr lang="pt-BR" sz="1800" dirty="0" smtClean="0">
              <a:latin typeface="Baskerville Old Face" panose="02020602080505020303" pitchFamily="18" charset="0"/>
            </a:endParaRPr>
          </a:p>
        </p:txBody>
      </p:sp>
    </p:spTree>
    <p:extLst>
      <p:ext uri="{BB962C8B-B14F-4D97-AF65-F5344CB8AC3E}">
        <p14:creationId xmlns:p14="http://schemas.microsoft.com/office/powerpoint/2010/main" xmlns="" val="2375650197"/>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4294967295"/>
          </p:nvPr>
        </p:nvSpPr>
        <p:spPr>
          <a:xfrm>
            <a:off x="540913" y="850006"/>
            <a:ext cx="11075832" cy="4984123"/>
          </a:xfrm>
        </p:spPr>
        <p:txBody>
          <a:bodyPr>
            <a:noAutofit/>
          </a:bodyPr>
          <a:lstStyle/>
          <a:p>
            <a:pPr marL="0" indent="0" algn="ctr">
              <a:buNone/>
            </a:pPr>
            <a:r>
              <a:rPr lang="pt-BR" sz="2600" b="1" u="sng" dirty="0" smtClean="0">
                <a:latin typeface="Baskerville Old Face" panose="02020602080505020303" pitchFamily="18" charset="0"/>
              </a:rPr>
              <a:t>Conceito </a:t>
            </a:r>
            <a:r>
              <a:rPr lang="pt-BR" sz="2600" b="1" u="sng" dirty="0">
                <a:latin typeface="Baskerville Old Face" panose="02020602080505020303" pitchFamily="18" charset="0"/>
              </a:rPr>
              <a:t>de </a:t>
            </a:r>
            <a:r>
              <a:rPr lang="pt-BR" sz="2600" b="1" i="1" u="sng" dirty="0">
                <a:latin typeface="Baskerville Old Face" panose="02020602080505020303" pitchFamily="18" charset="0"/>
              </a:rPr>
              <a:t>T</a:t>
            </a:r>
            <a:r>
              <a:rPr lang="pt-BR" sz="2600" b="1" i="1" u="sng" dirty="0" smtClean="0">
                <a:latin typeface="Baskerville Old Face" panose="02020602080505020303" pitchFamily="18" charset="0"/>
              </a:rPr>
              <a:t>riple </a:t>
            </a:r>
            <a:r>
              <a:rPr lang="pt-BR" sz="2600" b="1" i="1" u="sng" dirty="0" err="1">
                <a:latin typeface="Baskerville Old Face" panose="02020602080505020303" pitchFamily="18" charset="0"/>
              </a:rPr>
              <a:t>B</a:t>
            </a:r>
            <a:r>
              <a:rPr lang="pt-BR" sz="2600" b="1" i="1" u="sng" dirty="0" err="1" smtClean="0">
                <a:latin typeface="Baskerville Old Face" panose="02020602080505020303" pitchFamily="18" charset="0"/>
              </a:rPr>
              <a:t>ottom</a:t>
            </a:r>
            <a:r>
              <a:rPr lang="pt-BR" sz="2600" b="1" i="1" u="sng" dirty="0" smtClean="0">
                <a:latin typeface="Baskerville Old Face" panose="02020602080505020303" pitchFamily="18" charset="0"/>
              </a:rPr>
              <a:t> </a:t>
            </a:r>
            <a:r>
              <a:rPr lang="pt-BR" sz="2600" b="1" i="1" u="sng" dirty="0" err="1" smtClean="0">
                <a:latin typeface="Baskerville Old Face" panose="02020602080505020303" pitchFamily="18" charset="0"/>
              </a:rPr>
              <a:t>Line</a:t>
            </a:r>
            <a:r>
              <a:rPr lang="pt-BR" sz="2600" b="1" i="1" u="sng" dirty="0" smtClean="0">
                <a:latin typeface="Baskerville Old Face" panose="02020602080505020303" pitchFamily="18" charset="0"/>
              </a:rPr>
              <a:t>: OSC - </a:t>
            </a:r>
            <a:r>
              <a:rPr lang="pt-BR" b="1" i="1" u="sng" dirty="0" smtClean="0">
                <a:latin typeface="Baskerville Old Face" panose="02020602080505020303" pitchFamily="18" charset="0"/>
              </a:rPr>
              <a:t>Indicadores/dimensões o que destacar:</a:t>
            </a:r>
          </a:p>
          <a:p>
            <a:pPr algn="just">
              <a:buClr>
                <a:srgbClr val="002060"/>
              </a:buClr>
              <a:buFont typeface="Wingdings" panose="05000000000000000000" pitchFamily="2" charset="2"/>
              <a:buChar char="Ø"/>
            </a:pPr>
            <a:r>
              <a:rPr lang="pt-BR" b="1" dirty="0" smtClean="0">
                <a:latin typeface="Baskerville Old Face" panose="02020602080505020303" pitchFamily="18" charset="0"/>
              </a:rPr>
              <a:t>AMBIENTAL</a:t>
            </a:r>
            <a:r>
              <a:rPr lang="pt-BR" dirty="0" smtClean="0">
                <a:latin typeface="Baskerville Old Face" panose="02020602080505020303" pitchFamily="18" charset="0"/>
              </a:rPr>
              <a:t> </a:t>
            </a:r>
          </a:p>
          <a:p>
            <a:pPr marL="0" indent="0" algn="just">
              <a:buClr>
                <a:srgbClr val="002060"/>
              </a:buClr>
              <a:buNone/>
            </a:pPr>
            <a:r>
              <a:rPr lang="pt-BR" dirty="0">
                <a:latin typeface="Baskerville Old Face" panose="02020602080505020303" pitchFamily="18" charset="0"/>
              </a:rPr>
              <a:t>	</a:t>
            </a:r>
            <a:r>
              <a:rPr lang="pt-BR" dirty="0" smtClean="0"/>
              <a:t>Segundo </a:t>
            </a:r>
            <a:r>
              <a:rPr lang="pt-BR" dirty="0"/>
              <a:t>Melo Neto e </a:t>
            </a:r>
            <a:r>
              <a:rPr lang="pt-BR" dirty="0" smtClean="0"/>
              <a:t>Froes, a </a:t>
            </a:r>
            <a:r>
              <a:rPr lang="pt-BR" dirty="0"/>
              <a:t>gestão ambiental deve ser incorporada </a:t>
            </a:r>
            <a:r>
              <a:rPr lang="pt-BR" dirty="0" smtClean="0"/>
              <a:t>nesse novo </a:t>
            </a:r>
            <a:r>
              <a:rPr lang="pt-BR" dirty="0"/>
              <a:t>paradigma da sustentabilidade integrada, ocorrendo da seguinte forma: a) gestão </a:t>
            </a:r>
            <a:r>
              <a:rPr lang="pt-BR" dirty="0" smtClean="0"/>
              <a:t>da diminuição </a:t>
            </a:r>
            <a:r>
              <a:rPr lang="pt-BR" dirty="0"/>
              <a:t>dos custos da organização; b) gestão da redução dos passivos ambientais</a:t>
            </a:r>
            <a:r>
              <a:rPr lang="pt-BR" dirty="0" smtClean="0"/>
              <a:t>, monitorando </a:t>
            </a:r>
            <a:r>
              <a:rPr lang="pt-BR" dirty="0"/>
              <a:t>as externalidades; c) gestão do consumo de energia e de recursos naturais; d) </a:t>
            </a:r>
            <a:r>
              <a:rPr lang="pt-BR" dirty="0" smtClean="0"/>
              <a:t>gestão de </a:t>
            </a:r>
            <a:r>
              <a:rPr lang="pt-BR" dirty="0"/>
              <a:t>produtos ecologicamente corretos; e) gestão de resíduos e efluentes; e f) gestão da </a:t>
            </a:r>
            <a:r>
              <a:rPr lang="pt-BR" dirty="0" smtClean="0"/>
              <a:t>saúde ambiental</a:t>
            </a:r>
            <a:r>
              <a:rPr lang="pt-BR" dirty="0"/>
              <a:t>.</a:t>
            </a:r>
            <a:endParaRPr lang="pt-BR" dirty="0">
              <a:latin typeface="Baskerville Old Face" panose="02020602080505020303" pitchFamily="18" charset="0"/>
            </a:endParaRPr>
          </a:p>
          <a:p>
            <a:pPr marL="0" indent="0" algn="just">
              <a:buClr>
                <a:srgbClr val="002060"/>
              </a:buClr>
              <a:buNone/>
            </a:pPr>
            <a:endParaRPr lang="pt-BR" b="1" dirty="0" smtClean="0">
              <a:latin typeface="Baskerville Old Face" panose="02020602080505020303" pitchFamily="18" charset="0"/>
            </a:endParaRPr>
          </a:p>
          <a:p>
            <a:pPr marL="0" indent="0" algn="just">
              <a:buClr>
                <a:srgbClr val="002060"/>
              </a:buClr>
              <a:buNone/>
            </a:pPr>
            <a:endParaRPr lang="pt-BR" b="1" dirty="0" smtClean="0">
              <a:latin typeface="Baskerville Old Face" panose="02020602080505020303" pitchFamily="18" charset="0"/>
            </a:endParaRPr>
          </a:p>
          <a:p>
            <a:pPr marL="0" indent="0" algn="just">
              <a:buNone/>
            </a:pPr>
            <a:endParaRPr lang="pt-BR" sz="1500" dirty="0" smtClean="0">
              <a:solidFill>
                <a:srgbClr val="C00000"/>
              </a:solidFill>
            </a:endParaRPr>
          </a:p>
          <a:p>
            <a:pPr marL="0" indent="0" algn="just">
              <a:buNone/>
            </a:pPr>
            <a:r>
              <a:rPr lang="pt-BR" sz="1500" dirty="0" smtClean="0">
                <a:solidFill>
                  <a:srgbClr val="C00000"/>
                </a:solidFill>
              </a:rPr>
              <a:t>MELO </a:t>
            </a:r>
            <a:r>
              <a:rPr lang="pt-BR" sz="1500" dirty="0">
                <a:solidFill>
                  <a:srgbClr val="C00000"/>
                </a:solidFill>
              </a:rPr>
              <a:t>NETO, Francisco P. de; FROES, César. </a:t>
            </a:r>
            <a:r>
              <a:rPr lang="pt-BR" sz="1500" b="1" dirty="0">
                <a:solidFill>
                  <a:srgbClr val="C00000"/>
                </a:solidFill>
              </a:rPr>
              <a:t>Gestão da Responsabilidade </a:t>
            </a:r>
            <a:r>
              <a:rPr lang="pt-BR" sz="1500" b="1" dirty="0" smtClean="0">
                <a:solidFill>
                  <a:srgbClr val="C00000"/>
                </a:solidFill>
              </a:rPr>
              <a:t>Social Corporativa</a:t>
            </a:r>
            <a:r>
              <a:rPr lang="pt-BR" sz="1500" dirty="0">
                <a:solidFill>
                  <a:srgbClr val="C00000"/>
                </a:solidFill>
              </a:rPr>
              <a:t>: O caso Brasileiro</a:t>
            </a:r>
            <a:r>
              <a:rPr lang="pt-BR" sz="1500" dirty="0" smtClean="0">
                <a:solidFill>
                  <a:srgbClr val="C00000"/>
                </a:solidFill>
              </a:rPr>
              <a:t>. Rio </a:t>
            </a:r>
            <a:r>
              <a:rPr lang="pt-BR" sz="1500" dirty="0">
                <a:solidFill>
                  <a:srgbClr val="C00000"/>
                </a:solidFill>
              </a:rPr>
              <a:t>de Janeiro: </a:t>
            </a:r>
            <a:r>
              <a:rPr lang="pt-BR" sz="1500" dirty="0" err="1">
                <a:solidFill>
                  <a:srgbClr val="C00000"/>
                </a:solidFill>
              </a:rPr>
              <a:t>Qualitymark</a:t>
            </a:r>
            <a:r>
              <a:rPr lang="pt-BR" sz="1500" dirty="0">
                <a:solidFill>
                  <a:srgbClr val="C00000"/>
                </a:solidFill>
              </a:rPr>
              <a:t>, 2001</a:t>
            </a:r>
            <a:r>
              <a:rPr lang="pt-BR" sz="1800" dirty="0">
                <a:solidFill>
                  <a:srgbClr val="C00000"/>
                </a:solidFill>
              </a:rPr>
              <a:t>.</a:t>
            </a:r>
            <a:endParaRPr lang="pt-BR" sz="1800" b="1" dirty="0">
              <a:solidFill>
                <a:srgbClr val="C00000"/>
              </a:solidFill>
              <a:latin typeface="Baskerville Old Face" panose="02020602080505020303" pitchFamily="18" charset="0"/>
            </a:endParaRPr>
          </a:p>
        </p:txBody>
      </p:sp>
    </p:spTree>
    <p:extLst>
      <p:ext uri="{BB962C8B-B14F-4D97-AF65-F5344CB8AC3E}">
        <p14:creationId xmlns:p14="http://schemas.microsoft.com/office/powerpoint/2010/main" xmlns="" val="3613330188"/>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4294967295"/>
          </p:nvPr>
        </p:nvSpPr>
        <p:spPr>
          <a:xfrm>
            <a:off x="489397" y="824248"/>
            <a:ext cx="11075832" cy="4984123"/>
          </a:xfrm>
        </p:spPr>
        <p:txBody>
          <a:bodyPr>
            <a:normAutofit/>
          </a:bodyPr>
          <a:lstStyle/>
          <a:p>
            <a:pPr algn="just">
              <a:lnSpc>
                <a:spcPct val="150000"/>
              </a:lnSpc>
              <a:spcBef>
                <a:spcPts val="600"/>
              </a:spcBef>
              <a:buFont typeface="Wingdings" panose="05000000000000000000" pitchFamily="2" charset="2"/>
              <a:buChar char="Ø"/>
            </a:pPr>
            <a:r>
              <a:rPr lang="pt-BR" dirty="0"/>
              <a:t>	</a:t>
            </a:r>
            <a:r>
              <a:rPr lang="pt-BR" dirty="0" smtClean="0">
                <a:latin typeface="Baskerville Old Face" panose="02020602080505020303" pitchFamily="18" charset="0"/>
              </a:rPr>
              <a:t>Identificou-se 11.868 </a:t>
            </a:r>
            <a:r>
              <a:rPr lang="pt-BR" dirty="0">
                <a:latin typeface="Baskerville Old Face" panose="02020602080505020303" pitchFamily="18" charset="0"/>
              </a:rPr>
              <a:t>instituições </a:t>
            </a:r>
            <a:r>
              <a:rPr lang="pt-BR" dirty="0" smtClean="0">
                <a:latin typeface="Baskerville Old Face" panose="02020602080505020303" pitchFamily="18" charset="0"/>
              </a:rPr>
              <a:t>filantrópicas detentoras da Certificação </a:t>
            </a:r>
            <a:r>
              <a:rPr lang="pt-BR" dirty="0">
                <a:latin typeface="Baskerville Old Face" panose="02020602080505020303" pitchFamily="18" charset="0"/>
              </a:rPr>
              <a:t>de Entidades Beneficentes de Assistência Social (CEBAS), representando </a:t>
            </a:r>
            <a:r>
              <a:rPr lang="pt-BR" dirty="0" smtClean="0">
                <a:latin typeface="Baskerville Old Face" panose="02020602080505020303" pitchFamily="18" charset="0"/>
              </a:rPr>
              <a:t>cerca de </a:t>
            </a:r>
            <a:r>
              <a:rPr lang="pt-BR" b="1" dirty="0">
                <a:latin typeface="Baskerville Old Face" panose="02020602080505020303" pitchFamily="18" charset="0"/>
              </a:rPr>
              <a:t>1,4%</a:t>
            </a:r>
            <a:r>
              <a:rPr lang="pt-BR" dirty="0">
                <a:latin typeface="Baskerville Old Face" panose="02020602080505020303" pitchFamily="18" charset="0"/>
              </a:rPr>
              <a:t> do total das </a:t>
            </a:r>
            <a:r>
              <a:rPr lang="pt-BR" dirty="0" smtClean="0">
                <a:latin typeface="Baskerville Old Face" panose="02020602080505020303" pitchFamily="18" charset="0"/>
              </a:rPr>
              <a:t>OSC </a:t>
            </a:r>
            <a:r>
              <a:rPr lang="pt-BR" dirty="0">
                <a:latin typeface="Baskerville Old Face" panose="02020602080505020303" pitchFamily="18" charset="0"/>
              </a:rPr>
              <a:t>do Brasil</a:t>
            </a:r>
            <a:r>
              <a:rPr lang="pt-BR" dirty="0" smtClean="0">
                <a:latin typeface="Baskerville Old Face" panose="02020602080505020303" pitchFamily="18" charset="0"/>
              </a:rPr>
              <a:t>.</a:t>
            </a:r>
          </a:p>
          <a:p>
            <a:pPr marL="0" indent="0" algn="just">
              <a:lnSpc>
                <a:spcPct val="150000"/>
              </a:lnSpc>
              <a:spcBef>
                <a:spcPts val="600"/>
              </a:spcBef>
              <a:buNone/>
            </a:pPr>
            <a:r>
              <a:rPr lang="pt-BR" dirty="0" smtClean="0">
                <a:latin typeface="Baskerville Old Face" panose="02020602080505020303" pitchFamily="18" charset="0"/>
              </a:rPr>
              <a:t>	A </a:t>
            </a:r>
            <a:r>
              <a:rPr lang="pt-BR" dirty="0">
                <a:latin typeface="Baskerville Old Face" panose="02020602080505020303" pitchFamily="18" charset="0"/>
              </a:rPr>
              <a:t>obtenção do CEBAS possibilita às entidades a isenção das contribuições sociais, em conformidade com a Lei nº 8.212 de 24/07/1991 e a celebração de convênios com o poder </a:t>
            </a:r>
            <a:r>
              <a:rPr lang="pt-BR" dirty="0" smtClean="0">
                <a:latin typeface="Baskerville Old Face" panose="02020602080505020303" pitchFamily="18" charset="0"/>
              </a:rPr>
              <a:t>público.</a:t>
            </a:r>
          </a:p>
          <a:p>
            <a:pPr marL="0" indent="0" algn="just">
              <a:lnSpc>
                <a:spcPct val="150000"/>
              </a:lnSpc>
              <a:buNone/>
            </a:pPr>
            <a:endParaRPr lang="pt-BR" dirty="0">
              <a:latin typeface="Baskerville Old Face" panose="02020602080505020303" pitchFamily="18" charset="0"/>
            </a:endParaRPr>
          </a:p>
          <a:p>
            <a:pPr marL="0" lvl="0" indent="0" algn="just">
              <a:lnSpc>
                <a:spcPct val="150000"/>
              </a:lnSpc>
              <a:buClr>
                <a:srgbClr val="D9B247"/>
              </a:buClr>
              <a:buNone/>
            </a:pPr>
            <a:r>
              <a:rPr lang="pt-BR" sz="1500" dirty="0">
                <a:solidFill>
                  <a:srgbClr val="C00000"/>
                </a:solidFill>
              </a:rPr>
              <a:t>Perfil das organizações da sociedade civil no Brasil / organizador: Felix Garcia Lopez. – Brasília : Ipea, 2018.176 p. : il., </a:t>
            </a:r>
            <a:r>
              <a:rPr lang="pt-BR" sz="1500" dirty="0" err="1">
                <a:solidFill>
                  <a:srgbClr val="C00000"/>
                </a:solidFill>
              </a:rPr>
              <a:t>gráfs</a:t>
            </a:r>
            <a:r>
              <a:rPr lang="pt-BR" sz="1500" dirty="0">
                <a:solidFill>
                  <a:srgbClr val="C00000"/>
                </a:solidFill>
              </a:rPr>
              <a:t>., </a:t>
            </a:r>
            <a:r>
              <a:rPr lang="pt-BR" sz="1500" dirty="0" err="1">
                <a:solidFill>
                  <a:srgbClr val="C00000"/>
                </a:solidFill>
              </a:rPr>
              <a:t>maps</a:t>
            </a:r>
            <a:r>
              <a:rPr lang="pt-BR" sz="1500" dirty="0">
                <a:solidFill>
                  <a:srgbClr val="C00000"/>
                </a:solidFill>
              </a:rPr>
              <a:t>. color.</a:t>
            </a:r>
          </a:p>
          <a:p>
            <a:pPr marL="0" indent="0" algn="just">
              <a:lnSpc>
                <a:spcPct val="150000"/>
              </a:lnSpc>
              <a:buNone/>
            </a:pPr>
            <a:endParaRPr lang="pt-BR" dirty="0" smtClean="0">
              <a:latin typeface="Baskerville Old Face" panose="02020602080505020303" pitchFamily="18" charset="0"/>
            </a:endParaRPr>
          </a:p>
        </p:txBody>
      </p:sp>
    </p:spTree>
    <p:extLst>
      <p:ext uri="{BB962C8B-B14F-4D97-AF65-F5344CB8AC3E}">
        <p14:creationId xmlns:p14="http://schemas.microsoft.com/office/powerpoint/2010/main" xmlns="" val="1288562655"/>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4294967295"/>
          </p:nvPr>
        </p:nvSpPr>
        <p:spPr>
          <a:xfrm>
            <a:off x="540913" y="850006"/>
            <a:ext cx="11075832" cy="4984123"/>
          </a:xfrm>
        </p:spPr>
        <p:txBody>
          <a:bodyPr>
            <a:noAutofit/>
          </a:bodyPr>
          <a:lstStyle/>
          <a:p>
            <a:pPr marL="0" indent="0" algn="ctr">
              <a:buNone/>
            </a:pPr>
            <a:r>
              <a:rPr lang="pt-BR" sz="2600" b="1" u="sng" dirty="0" smtClean="0">
                <a:latin typeface="Baskerville Old Face" panose="02020602080505020303" pitchFamily="18" charset="0"/>
              </a:rPr>
              <a:t>Conceito </a:t>
            </a:r>
            <a:r>
              <a:rPr lang="pt-BR" sz="2600" b="1" u="sng" dirty="0">
                <a:latin typeface="Baskerville Old Face" panose="02020602080505020303" pitchFamily="18" charset="0"/>
              </a:rPr>
              <a:t>de </a:t>
            </a:r>
            <a:r>
              <a:rPr lang="pt-BR" sz="2600" b="1" i="1" u="sng" dirty="0">
                <a:latin typeface="Baskerville Old Face" panose="02020602080505020303" pitchFamily="18" charset="0"/>
              </a:rPr>
              <a:t>T</a:t>
            </a:r>
            <a:r>
              <a:rPr lang="pt-BR" sz="2600" b="1" i="1" u="sng" dirty="0" smtClean="0">
                <a:latin typeface="Baskerville Old Face" panose="02020602080505020303" pitchFamily="18" charset="0"/>
              </a:rPr>
              <a:t>riple </a:t>
            </a:r>
            <a:r>
              <a:rPr lang="pt-BR" sz="2600" b="1" i="1" u="sng" dirty="0" err="1">
                <a:latin typeface="Baskerville Old Face" panose="02020602080505020303" pitchFamily="18" charset="0"/>
              </a:rPr>
              <a:t>B</a:t>
            </a:r>
            <a:r>
              <a:rPr lang="pt-BR" sz="2600" b="1" i="1" u="sng" dirty="0" err="1" smtClean="0">
                <a:latin typeface="Baskerville Old Face" panose="02020602080505020303" pitchFamily="18" charset="0"/>
              </a:rPr>
              <a:t>ottom</a:t>
            </a:r>
            <a:r>
              <a:rPr lang="pt-BR" sz="2600" b="1" i="1" u="sng" dirty="0" smtClean="0">
                <a:latin typeface="Baskerville Old Face" panose="02020602080505020303" pitchFamily="18" charset="0"/>
              </a:rPr>
              <a:t> </a:t>
            </a:r>
            <a:r>
              <a:rPr lang="pt-BR" sz="2600" b="1" i="1" u="sng" dirty="0" err="1" smtClean="0">
                <a:latin typeface="Baskerville Old Face" panose="02020602080505020303" pitchFamily="18" charset="0"/>
              </a:rPr>
              <a:t>Line</a:t>
            </a:r>
            <a:r>
              <a:rPr lang="pt-BR" sz="2600" b="1" i="1" u="sng" dirty="0" smtClean="0">
                <a:latin typeface="Baskerville Old Face" panose="02020602080505020303" pitchFamily="18" charset="0"/>
              </a:rPr>
              <a:t>: OSC - </a:t>
            </a:r>
            <a:r>
              <a:rPr lang="pt-BR" b="1" i="1" u="sng" dirty="0" smtClean="0">
                <a:latin typeface="Baskerville Old Face" panose="02020602080505020303" pitchFamily="18" charset="0"/>
              </a:rPr>
              <a:t>Indicadores/dimensões o que destacar:</a:t>
            </a:r>
          </a:p>
          <a:p>
            <a:pPr algn="just">
              <a:buClr>
                <a:srgbClr val="002060"/>
              </a:buClr>
              <a:buFont typeface="Wingdings" panose="05000000000000000000" pitchFamily="2" charset="2"/>
              <a:buChar char="Ø"/>
            </a:pPr>
            <a:r>
              <a:rPr lang="pt-BR" b="1" dirty="0" smtClean="0">
                <a:latin typeface="Baskerville Old Face" panose="02020602080505020303" pitchFamily="18" charset="0"/>
              </a:rPr>
              <a:t>SOCIAL</a:t>
            </a:r>
            <a:endParaRPr lang="pt-BR" dirty="0">
              <a:latin typeface="Baskerville Old Face" panose="02020602080505020303" pitchFamily="18" charset="0"/>
            </a:endParaRPr>
          </a:p>
          <a:p>
            <a:pPr marL="0" indent="0" algn="just">
              <a:buClr>
                <a:srgbClr val="002060"/>
              </a:buClr>
              <a:buNone/>
            </a:pPr>
            <a:r>
              <a:rPr lang="pt-BR" dirty="0">
                <a:latin typeface="Baskerville Old Face" panose="02020602080505020303" pitchFamily="18" charset="0"/>
              </a:rPr>
              <a:t>	</a:t>
            </a:r>
            <a:r>
              <a:rPr lang="pt-BR" dirty="0" smtClean="0">
                <a:latin typeface="Baskerville Old Face" panose="02020602080505020303" pitchFamily="18" charset="0"/>
              </a:rPr>
              <a:t>Melo Neto e Froes, </a:t>
            </a:r>
            <a:r>
              <a:rPr lang="pt-BR" dirty="0" smtClean="0"/>
              <a:t>destacam </a:t>
            </a:r>
            <a:r>
              <a:rPr lang="pt-BR" dirty="0"/>
              <a:t>as práticas desenvolvidas </a:t>
            </a:r>
            <a:r>
              <a:rPr lang="pt-BR" dirty="0" smtClean="0"/>
              <a:t>que </a:t>
            </a:r>
            <a:r>
              <a:rPr lang="pt-BR" dirty="0"/>
              <a:t>beneficiam comunidades e transformam a vida das pessoas: </a:t>
            </a:r>
            <a:r>
              <a:rPr lang="pt-BR" dirty="0" smtClean="0">
                <a:latin typeface="Baskerville Old Face" panose="02020602080505020303" pitchFamily="18" charset="0"/>
              </a:rPr>
              <a:t>a</a:t>
            </a:r>
            <a:r>
              <a:rPr lang="pt-BR" dirty="0">
                <a:latin typeface="Baskerville Old Face" panose="02020602080505020303" pitchFamily="18" charset="0"/>
              </a:rPr>
              <a:t>) apoio de grupos a </a:t>
            </a:r>
            <a:r>
              <a:rPr lang="pt-BR" dirty="0" smtClean="0">
                <a:latin typeface="Baskerville Old Face" panose="02020602080505020303" pitchFamily="18" charset="0"/>
              </a:rPr>
              <a:t>atividades de </a:t>
            </a:r>
            <a:r>
              <a:rPr lang="pt-BR" dirty="0">
                <a:latin typeface="Baskerville Old Face" panose="02020602080505020303" pitchFamily="18" charset="0"/>
              </a:rPr>
              <a:t>inclusão econômica; b) </a:t>
            </a:r>
            <a:r>
              <a:rPr lang="pt-BR" dirty="0" smtClean="0">
                <a:latin typeface="Baskerville Old Face" panose="02020602080505020303" pitchFamily="18" charset="0"/>
              </a:rPr>
              <a:t>construção conjunta </a:t>
            </a:r>
            <a:r>
              <a:rPr lang="pt-BR" dirty="0">
                <a:latin typeface="Baskerville Old Face" panose="02020602080505020303" pitchFamily="18" charset="0"/>
              </a:rPr>
              <a:t>de alternativas sustentáveis; c) ações diretas com a comunidade em conservação ambiental; d) participação em fóruns; e) incentivo à </a:t>
            </a:r>
            <a:r>
              <a:rPr lang="pt-BR" dirty="0" smtClean="0">
                <a:latin typeface="Baskerville Old Face" panose="02020602080505020303" pitchFamily="18" charset="0"/>
              </a:rPr>
              <a:t>pesquisa científica </a:t>
            </a:r>
            <a:r>
              <a:rPr lang="pt-BR" dirty="0">
                <a:latin typeface="Baskerville Old Face" panose="02020602080505020303" pitchFamily="18" charset="0"/>
              </a:rPr>
              <a:t>junto à comunidade; f) atuação em comunidade envolvendo as famílias; g</a:t>
            </a:r>
            <a:r>
              <a:rPr lang="pt-BR" dirty="0" smtClean="0">
                <a:latin typeface="Baskerville Old Face" panose="02020602080505020303" pitchFamily="18" charset="0"/>
              </a:rPr>
              <a:t>) oportunidade </a:t>
            </a:r>
            <a:r>
              <a:rPr lang="pt-BR" dirty="0">
                <a:latin typeface="Baskerville Old Face" panose="02020602080505020303" pitchFamily="18" charset="0"/>
              </a:rPr>
              <a:t>de crédito; h) atendimento direto à população; i) ações educacionais </a:t>
            </a:r>
            <a:r>
              <a:rPr lang="pt-BR" dirty="0" smtClean="0">
                <a:latin typeface="Baskerville Old Face" panose="02020602080505020303" pitchFamily="18" charset="0"/>
              </a:rPr>
              <a:t>na comunidade</a:t>
            </a:r>
            <a:r>
              <a:rPr lang="pt-BR" dirty="0">
                <a:latin typeface="Baskerville Old Face" panose="02020602080505020303" pitchFamily="18" charset="0"/>
              </a:rPr>
              <a:t>; e j) diagnósticos participativos.</a:t>
            </a:r>
            <a:r>
              <a:rPr lang="pt-BR" sz="2800" dirty="0">
                <a:latin typeface="Baskerville Old Face" panose="02020602080505020303" pitchFamily="18" charset="0"/>
              </a:rPr>
              <a:t> </a:t>
            </a:r>
            <a:endParaRPr lang="pt-BR" sz="2800" dirty="0" smtClean="0">
              <a:latin typeface="Baskerville Old Face" panose="02020602080505020303" pitchFamily="18" charset="0"/>
            </a:endParaRPr>
          </a:p>
          <a:p>
            <a:pPr algn="just">
              <a:buClr>
                <a:srgbClr val="002060"/>
              </a:buClr>
              <a:buFont typeface="Wingdings" panose="05000000000000000000" pitchFamily="2" charset="2"/>
              <a:buChar char="Ø"/>
            </a:pPr>
            <a:endParaRPr lang="pt-BR" sz="2800" dirty="0">
              <a:latin typeface="Baskerville Old Face" panose="02020602080505020303" pitchFamily="18" charset="0"/>
            </a:endParaRPr>
          </a:p>
          <a:p>
            <a:pPr marL="0" indent="0" algn="just">
              <a:buNone/>
            </a:pPr>
            <a:r>
              <a:rPr lang="pt-BR" sz="1500" dirty="0" smtClean="0">
                <a:solidFill>
                  <a:srgbClr val="C00000"/>
                </a:solidFill>
                <a:latin typeface="+mj-lt"/>
              </a:rPr>
              <a:t>MELO </a:t>
            </a:r>
            <a:r>
              <a:rPr lang="pt-BR" sz="1500" dirty="0">
                <a:solidFill>
                  <a:srgbClr val="C00000"/>
                </a:solidFill>
                <a:latin typeface="+mj-lt"/>
              </a:rPr>
              <a:t>NETO, Francisco P. de; FROES, César. </a:t>
            </a:r>
            <a:r>
              <a:rPr lang="pt-BR" sz="1500" b="1" dirty="0">
                <a:solidFill>
                  <a:srgbClr val="C00000"/>
                </a:solidFill>
                <a:latin typeface="+mj-lt"/>
              </a:rPr>
              <a:t>Empreendedorismo Social: a transição para </a:t>
            </a:r>
            <a:r>
              <a:rPr lang="pt-BR" sz="1500" b="1" dirty="0" smtClean="0">
                <a:solidFill>
                  <a:srgbClr val="C00000"/>
                </a:solidFill>
                <a:latin typeface="+mj-lt"/>
              </a:rPr>
              <a:t>a sociedade </a:t>
            </a:r>
            <a:r>
              <a:rPr lang="pt-BR" sz="1500" b="1" dirty="0">
                <a:solidFill>
                  <a:srgbClr val="C00000"/>
                </a:solidFill>
                <a:latin typeface="+mj-lt"/>
              </a:rPr>
              <a:t>sustentável</a:t>
            </a:r>
            <a:r>
              <a:rPr lang="pt-BR" sz="1500" dirty="0">
                <a:solidFill>
                  <a:srgbClr val="C00000"/>
                </a:solidFill>
                <a:latin typeface="+mj-lt"/>
              </a:rPr>
              <a:t>. Rio de Janeiro: </a:t>
            </a:r>
            <a:r>
              <a:rPr lang="pt-BR" sz="1500" dirty="0" err="1">
                <a:solidFill>
                  <a:srgbClr val="C00000"/>
                </a:solidFill>
                <a:latin typeface="+mj-lt"/>
              </a:rPr>
              <a:t>Qualitymark</a:t>
            </a:r>
            <a:r>
              <a:rPr lang="pt-BR" sz="1500" dirty="0">
                <a:solidFill>
                  <a:srgbClr val="C00000"/>
                </a:solidFill>
                <a:latin typeface="+mj-lt"/>
              </a:rPr>
              <a:t>, 2002.</a:t>
            </a:r>
            <a:endParaRPr lang="pt-BR" sz="1500" b="1" dirty="0">
              <a:solidFill>
                <a:srgbClr val="C00000"/>
              </a:solidFill>
              <a:latin typeface="+mj-lt"/>
            </a:endParaRPr>
          </a:p>
        </p:txBody>
      </p:sp>
    </p:spTree>
    <p:extLst>
      <p:ext uri="{BB962C8B-B14F-4D97-AF65-F5344CB8AC3E}">
        <p14:creationId xmlns:p14="http://schemas.microsoft.com/office/powerpoint/2010/main" xmlns="" val="157541229"/>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4294967295"/>
          </p:nvPr>
        </p:nvSpPr>
        <p:spPr>
          <a:xfrm>
            <a:off x="540913" y="850006"/>
            <a:ext cx="11075832" cy="4984123"/>
          </a:xfrm>
        </p:spPr>
        <p:txBody>
          <a:bodyPr>
            <a:noAutofit/>
          </a:bodyPr>
          <a:lstStyle/>
          <a:p>
            <a:pPr marL="0" lvl="0" indent="0" algn="ctr">
              <a:buClr>
                <a:srgbClr val="D9B247"/>
              </a:buClr>
              <a:buNone/>
            </a:pPr>
            <a:r>
              <a:rPr lang="pt-BR" b="1" dirty="0">
                <a:solidFill>
                  <a:prstClr val="black">
                    <a:lumMod val="85000"/>
                    <a:lumOff val="15000"/>
                  </a:prstClr>
                </a:solidFill>
                <a:latin typeface="Baskerville Old Face" panose="02020602080505020303" pitchFamily="18" charset="0"/>
              </a:rPr>
              <a:t>DESENVOLVIMENTO SUSTENTÁVEL E ESTRATÉGIAS DE GESTÃO</a:t>
            </a:r>
          </a:p>
          <a:p>
            <a:pPr marL="0" indent="0" algn="just">
              <a:buNone/>
            </a:pPr>
            <a:endParaRPr lang="pt-BR" sz="2800" b="1" dirty="0" smtClean="0">
              <a:latin typeface="Baskerville Old Face" panose="02020602080505020303" pitchFamily="18" charset="0"/>
            </a:endParaRPr>
          </a:p>
          <a:p>
            <a:pPr marL="0" indent="0" algn="ctr">
              <a:buNone/>
            </a:pPr>
            <a:r>
              <a:rPr lang="pt-BR" sz="2600" b="1" dirty="0" smtClean="0">
                <a:latin typeface="Baskerville Old Face" panose="02020602080505020303" pitchFamily="18" charset="0"/>
              </a:rPr>
              <a:t>CONCEITO DE DOMINGOS ARMANI: </a:t>
            </a:r>
          </a:p>
          <a:p>
            <a:pPr marL="0" indent="0" algn="just">
              <a:buNone/>
            </a:pPr>
            <a:r>
              <a:rPr lang="pt-BR" sz="2600" b="1" dirty="0" smtClean="0">
                <a:latin typeface="Baskerville Old Face" panose="02020602080505020303" pitchFamily="18" charset="0"/>
              </a:rPr>
              <a:t>	Sustentabilidade </a:t>
            </a:r>
            <a:r>
              <a:rPr lang="pt-BR" sz="2600" dirty="0">
                <a:latin typeface="Baskerville Old Face" panose="02020602080505020303" pitchFamily="18" charset="0"/>
              </a:rPr>
              <a:t>é a capacidade institucional de interagir criativamente com </a:t>
            </a:r>
            <a:r>
              <a:rPr lang="pt-BR" sz="2600" dirty="0" smtClean="0">
                <a:latin typeface="Baskerville Old Face" panose="02020602080505020303" pitchFamily="18" charset="0"/>
              </a:rPr>
              <a:t>contextos cambiantes</a:t>
            </a:r>
            <a:r>
              <a:rPr lang="pt-BR" sz="2600" dirty="0">
                <a:latin typeface="Baskerville Old Face" panose="02020602080505020303" pitchFamily="18" charset="0"/>
              </a:rPr>
              <a:t>, de forma a manter a relevância social e fortalecer a credibilidade </a:t>
            </a:r>
            <a:r>
              <a:rPr lang="pt-BR" sz="2600" dirty="0" smtClean="0">
                <a:latin typeface="Baskerville Old Face" panose="02020602080505020303" pitchFamily="18" charset="0"/>
              </a:rPr>
              <a:t>da organização.</a:t>
            </a:r>
          </a:p>
          <a:p>
            <a:pPr marL="0" indent="0" algn="just">
              <a:buNone/>
            </a:pPr>
            <a:endParaRPr lang="pt-BR" sz="2600" b="1" dirty="0" smtClean="0">
              <a:latin typeface="Baskerville Old Face" panose="02020602080505020303" pitchFamily="18" charset="0"/>
            </a:endParaRPr>
          </a:p>
          <a:p>
            <a:pPr marL="0" indent="0" algn="just">
              <a:buNone/>
            </a:pPr>
            <a:r>
              <a:rPr lang="pt-BR" sz="2600" dirty="0">
                <a:latin typeface="Baskerville Old Face" panose="02020602080505020303" pitchFamily="18" charset="0"/>
              </a:rPr>
              <a:t> </a:t>
            </a:r>
            <a:endParaRPr lang="pt-BR" sz="2600" dirty="0" smtClean="0">
              <a:latin typeface="Baskerville Old Face" panose="02020602080505020303" pitchFamily="18" charset="0"/>
            </a:endParaRPr>
          </a:p>
          <a:p>
            <a:pPr marL="0" indent="0" algn="just">
              <a:buNone/>
            </a:pPr>
            <a:r>
              <a:rPr lang="pt-BR" sz="1500" b="1" dirty="0" smtClean="0">
                <a:solidFill>
                  <a:srgbClr val="C00000"/>
                </a:solidFill>
                <a:latin typeface="+mj-lt"/>
              </a:rPr>
              <a:t>ARMANI</a:t>
            </a:r>
            <a:r>
              <a:rPr lang="pt-BR" sz="1500" b="1" dirty="0">
                <a:solidFill>
                  <a:srgbClr val="C00000"/>
                </a:solidFill>
                <a:latin typeface="+mj-lt"/>
              </a:rPr>
              <a:t>, D. </a:t>
            </a:r>
            <a:r>
              <a:rPr lang="pt-BR" sz="1500" dirty="0">
                <a:solidFill>
                  <a:srgbClr val="C00000"/>
                </a:solidFill>
                <a:latin typeface="+mj-lt"/>
              </a:rPr>
              <a:t>O desenvolvimento institucional como condição de sustentabilidade das </a:t>
            </a:r>
            <a:r>
              <a:rPr lang="pt-BR" sz="1500" dirty="0" smtClean="0">
                <a:solidFill>
                  <a:srgbClr val="C00000"/>
                </a:solidFill>
                <a:latin typeface="+mj-lt"/>
              </a:rPr>
              <a:t>ONGs no </a:t>
            </a:r>
            <a:r>
              <a:rPr lang="pt-BR" sz="1500" dirty="0">
                <a:solidFill>
                  <a:srgbClr val="C00000"/>
                </a:solidFill>
                <a:latin typeface="+mj-lt"/>
              </a:rPr>
              <a:t>Brasil. In: BRASIL. Ministério da Saúde. Secretaria de Políticas de Saúde</a:t>
            </a:r>
            <a:r>
              <a:rPr lang="pt-BR" sz="1500" dirty="0" smtClean="0">
                <a:solidFill>
                  <a:srgbClr val="C00000"/>
                </a:solidFill>
                <a:latin typeface="+mj-lt"/>
              </a:rPr>
              <a:t>. Coordenação </a:t>
            </a:r>
            <a:r>
              <a:rPr lang="pt-BR" sz="1500" dirty="0">
                <a:solidFill>
                  <a:srgbClr val="C00000"/>
                </a:solidFill>
                <a:latin typeface="+mj-lt"/>
              </a:rPr>
              <a:t>Nacional de DST e Aids. Aids e Sustentabilidade: sobre as ações </a:t>
            </a:r>
            <a:r>
              <a:rPr lang="pt-BR" sz="1500" dirty="0" smtClean="0">
                <a:solidFill>
                  <a:srgbClr val="C00000"/>
                </a:solidFill>
                <a:latin typeface="+mj-lt"/>
              </a:rPr>
              <a:t>as organizações </a:t>
            </a:r>
            <a:r>
              <a:rPr lang="pt-BR" sz="1500" dirty="0">
                <a:solidFill>
                  <a:srgbClr val="C00000"/>
                </a:solidFill>
                <a:latin typeface="+mj-lt"/>
              </a:rPr>
              <a:t>da sociedade civil/Coordenação Nacional de DST e Aids. Brasília</a:t>
            </a:r>
            <a:r>
              <a:rPr lang="pt-BR" sz="1500" dirty="0" smtClean="0">
                <a:solidFill>
                  <a:srgbClr val="C00000"/>
                </a:solidFill>
                <a:latin typeface="+mj-lt"/>
              </a:rPr>
              <a:t>: Ministério </a:t>
            </a:r>
            <a:r>
              <a:rPr lang="pt-BR" sz="1500" dirty="0">
                <a:solidFill>
                  <a:srgbClr val="C00000"/>
                </a:solidFill>
                <a:latin typeface="+mj-lt"/>
              </a:rPr>
              <a:t>da Saúde, 2001.</a:t>
            </a:r>
            <a:endParaRPr lang="pt-BR" sz="1500" b="1" dirty="0">
              <a:solidFill>
                <a:srgbClr val="C00000"/>
              </a:solidFill>
              <a:latin typeface="+mj-lt"/>
            </a:endParaRPr>
          </a:p>
        </p:txBody>
      </p:sp>
    </p:spTree>
    <p:extLst>
      <p:ext uri="{BB962C8B-B14F-4D97-AF65-F5344CB8AC3E}">
        <p14:creationId xmlns:p14="http://schemas.microsoft.com/office/powerpoint/2010/main" xmlns="" val="2730158981"/>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4294967295"/>
          </p:nvPr>
        </p:nvSpPr>
        <p:spPr>
          <a:xfrm>
            <a:off x="540913" y="515155"/>
            <a:ext cx="11075832" cy="5756856"/>
          </a:xfrm>
        </p:spPr>
        <p:txBody>
          <a:bodyPr>
            <a:noAutofit/>
          </a:bodyPr>
          <a:lstStyle/>
          <a:p>
            <a:pPr marL="0" indent="0" algn="ctr">
              <a:buNone/>
            </a:pPr>
            <a:r>
              <a:rPr lang="pt-BR" b="1" dirty="0" smtClean="0">
                <a:latin typeface="Baskerville Old Face" panose="02020602080505020303" pitchFamily="18" charset="0"/>
              </a:rPr>
              <a:t>SUSTENTABILIDADE (Armani)</a:t>
            </a:r>
          </a:p>
          <a:p>
            <a:pPr marL="0" indent="0" algn="just">
              <a:buNone/>
            </a:pPr>
            <a:r>
              <a:rPr lang="pt-BR" b="1" dirty="0" smtClean="0">
                <a:latin typeface="Baskerville Old Face" panose="02020602080505020303" pitchFamily="18" charset="0"/>
              </a:rPr>
              <a:t>Enfoque de investigação Gerencial:			  		Enfoque de investigação Sistêmica:</a:t>
            </a:r>
          </a:p>
          <a:p>
            <a:pPr marL="0" indent="0" algn="just">
              <a:buNone/>
            </a:pPr>
            <a:r>
              <a:rPr lang="pt-BR" b="1" dirty="0" smtClean="0">
                <a:latin typeface="Baskerville Old Face" panose="02020602080505020303" pitchFamily="18" charset="0"/>
              </a:rPr>
              <a:t>Dimensão Técnica									Dimensão Política </a:t>
            </a:r>
            <a:r>
              <a:rPr lang="pt-BR" b="1" dirty="0">
                <a:latin typeface="Baskerville Old Face" panose="02020602080505020303" pitchFamily="18" charset="0"/>
              </a:rPr>
              <a:t>	</a:t>
            </a:r>
            <a:r>
              <a:rPr lang="pt-BR" b="1" dirty="0" smtClean="0">
                <a:latin typeface="Baskerville Old Face" panose="02020602080505020303" pitchFamily="18" charset="0"/>
              </a:rPr>
              <a:t>         Dimensão </a:t>
            </a:r>
            <a:r>
              <a:rPr lang="pt-BR" b="1" dirty="0">
                <a:latin typeface="Baskerville Old Face" panose="02020602080505020303" pitchFamily="18" charset="0"/>
              </a:rPr>
              <a:t>E</a:t>
            </a:r>
            <a:r>
              <a:rPr lang="pt-BR" b="1" dirty="0" smtClean="0">
                <a:latin typeface="Baskerville Old Face" panose="02020602080505020303" pitchFamily="18" charset="0"/>
              </a:rPr>
              <a:t>conômico-Financeira						Dimensão Social		</a:t>
            </a:r>
            <a:r>
              <a:rPr lang="pt-BR" sz="2800" b="1" dirty="0" smtClean="0">
                <a:latin typeface="Baskerville Old Face" panose="02020602080505020303" pitchFamily="18" charset="0"/>
              </a:rPr>
              <a:t>		</a:t>
            </a:r>
          </a:p>
          <a:p>
            <a:pPr marL="0" indent="0" algn="just">
              <a:buNone/>
            </a:pPr>
            <a:endParaRPr lang="pt-BR" sz="2800" b="1" dirty="0" smtClean="0">
              <a:latin typeface="Baskerville Old Face" panose="02020602080505020303" pitchFamily="18" charset="0"/>
            </a:endParaRPr>
          </a:p>
          <a:p>
            <a:pPr marL="0" indent="0" algn="just">
              <a:buNone/>
            </a:pPr>
            <a:endParaRPr lang="pt-BR" sz="2800" b="1" dirty="0" smtClean="0">
              <a:latin typeface="Baskerville Old Face" panose="02020602080505020303" pitchFamily="18" charset="0"/>
            </a:endParaRPr>
          </a:p>
        </p:txBody>
      </p:sp>
      <p:sp>
        <p:nvSpPr>
          <p:cNvPr id="5" name="Seta à esquerda, à direita e acima 4"/>
          <p:cNvSpPr/>
          <p:nvPr/>
        </p:nvSpPr>
        <p:spPr>
          <a:xfrm>
            <a:off x="5022761" y="1236373"/>
            <a:ext cx="1782822" cy="450760"/>
          </a:xfrm>
          <a:prstGeom prst="leftRigh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aphicFrame>
        <p:nvGraphicFramePr>
          <p:cNvPr id="9" name="Tabela 8"/>
          <p:cNvGraphicFramePr>
            <a:graphicFrameLocks noGrp="1"/>
          </p:cNvGraphicFramePr>
          <p:nvPr>
            <p:extLst>
              <p:ext uri="{D42A27DB-BD31-4B8C-83A1-F6EECF244321}">
                <p14:modId xmlns:p14="http://schemas.microsoft.com/office/powerpoint/2010/main" xmlns="" val="3565323608"/>
              </p:ext>
            </p:extLst>
          </p:nvPr>
        </p:nvGraphicFramePr>
        <p:xfrm>
          <a:off x="837126" y="2331077"/>
          <a:ext cx="10406130" cy="3952240"/>
        </p:xfrm>
        <a:graphic>
          <a:graphicData uri="http://schemas.openxmlformats.org/drawingml/2006/table">
            <a:tbl>
              <a:tblPr bandRow="1">
                <a:effectLst/>
                <a:tableStyleId>{5C22544A-7EE6-4342-B048-85BDC9FD1C3A}</a:tableStyleId>
              </a:tblPr>
              <a:tblGrid>
                <a:gridCol w="5286778"/>
                <a:gridCol w="5119352"/>
              </a:tblGrid>
              <a:tr h="3591632">
                <a:tc>
                  <a:txBody>
                    <a:bodyPr/>
                    <a:lstStyle/>
                    <a:p>
                      <a:pPr algn="just">
                        <a:lnSpc>
                          <a:spcPts val="2160"/>
                        </a:lnSpc>
                      </a:pPr>
                      <a:endParaRPr lang="pt-BR" sz="2000" baseline="0" dirty="0" smtClean="0">
                        <a:latin typeface="Baskerville Old Face" panose="02020602080505020303" pitchFamily="18" charset="0"/>
                      </a:endParaRPr>
                    </a:p>
                    <a:p>
                      <a:pPr algn="just">
                        <a:lnSpc>
                          <a:spcPts val="2160"/>
                        </a:lnSpc>
                      </a:pPr>
                      <a:r>
                        <a:rPr lang="pt-BR" sz="2000" baseline="0" dirty="0" smtClean="0">
                          <a:latin typeface="Baskerville Old Face" panose="02020602080505020303" pitchFamily="18" charset="0"/>
                        </a:rPr>
                        <a:t>- </a:t>
                      </a:r>
                      <a:r>
                        <a:rPr lang="pt-BR" sz="2000" b="1" baseline="0" dirty="0" smtClean="0">
                          <a:latin typeface="Baskerville Old Face" panose="02020602080505020303" pitchFamily="18" charset="0"/>
                        </a:rPr>
                        <a:t>Eficiência:</a:t>
                      </a:r>
                      <a:r>
                        <a:rPr lang="pt-BR" sz="2000" baseline="0" dirty="0" smtClean="0">
                          <a:latin typeface="Baskerville Old Face" panose="02020602080505020303" pitchFamily="18" charset="0"/>
                        </a:rPr>
                        <a:t> </a:t>
                      </a:r>
                      <a:r>
                        <a:rPr lang="pt-BR" sz="2000" b="0" i="0" u="none" strike="noStrike" kern="1200" baseline="0" dirty="0" smtClean="0">
                          <a:solidFill>
                            <a:schemeClr val="dk1"/>
                          </a:solidFill>
                          <a:latin typeface="Baskerville Old Face" panose="02020602080505020303" pitchFamily="18" charset="0"/>
                          <a:ea typeface="+mn-ea"/>
                          <a:cs typeface="+mn-cs"/>
                        </a:rPr>
                        <a:t>mostrar capacidade e competência operacional para concretizar a sobrevivência dos projetos.</a:t>
                      </a:r>
                      <a:r>
                        <a:rPr lang="pt-BR" sz="2000" baseline="0" dirty="0" smtClean="0">
                          <a:latin typeface="Baskerville Old Face" panose="02020602080505020303" pitchFamily="18" charset="0"/>
                        </a:rPr>
                        <a:t> </a:t>
                      </a:r>
                    </a:p>
                    <a:p>
                      <a:pPr algn="just">
                        <a:lnSpc>
                          <a:spcPct val="100000"/>
                        </a:lnSpc>
                      </a:pPr>
                      <a:r>
                        <a:rPr lang="pt-BR" sz="2000" baseline="0" dirty="0" smtClean="0">
                          <a:latin typeface="Baskerville Old Face" panose="02020602080505020303" pitchFamily="18" charset="0"/>
                        </a:rPr>
                        <a:t>- </a:t>
                      </a:r>
                      <a:r>
                        <a:rPr lang="pt-BR" sz="2000" b="1" baseline="0" dirty="0" smtClean="0">
                          <a:latin typeface="Baskerville Old Face" panose="02020602080505020303" pitchFamily="18" charset="0"/>
                        </a:rPr>
                        <a:t>Quadro de Pessoal</a:t>
                      </a:r>
                      <a:r>
                        <a:rPr lang="pt-BR" sz="2000" baseline="0" dirty="0" smtClean="0">
                          <a:latin typeface="Baskerville Old Face" panose="02020602080505020303" pitchFamily="18" charset="0"/>
                        </a:rPr>
                        <a:t>: </a:t>
                      </a:r>
                      <a:r>
                        <a:rPr lang="pt-BR" sz="2000" b="0" i="0" u="none" strike="noStrike" kern="1200" baseline="0" dirty="0" smtClean="0">
                          <a:solidFill>
                            <a:schemeClr val="dk1"/>
                          </a:solidFill>
                          <a:latin typeface="Baskerville Old Face" panose="02020602080505020303" pitchFamily="18" charset="0"/>
                          <a:ea typeface="+mn-ea"/>
                          <a:cs typeface="+mn-cs"/>
                        </a:rPr>
                        <a:t>colaboradores da organização capacitados e competentes. É importante considerar a capacitação profissional, a seleção das pessoas, o número suficiente de  integrantes e a profissionalização dos envolvidos.</a:t>
                      </a:r>
                    </a:p>
                    <a:p>
                      <a:pPr algn="just">
                        <a:lnSpc>
                          <a:spcPct val="100000"/>
                        </a:lnSpc>
                      </a:pPr>
                      <a:r>
                        <a:rPr lang="pt-BR" sz="2000" b="1" i="0" u="none" strike="noStrike" kern="1200" baseline="0" dirty="0" smtClean="0">
                          <a:solidFill>
                            <a:schemeClr val="dk1"/>
                          </a:solidFill>
                          <a:latin typeface="Baskerville Old Face" panose="02020602080505020303" pitchFamily="18" charset="0"/>
                          <a:ea typeface="+mn-ea"/>
                          <a:cs typeface="+mn-cs"/>
                        </a:rPr>
                        <a:t>- S</a:t>
                      </a:r>
                      <a:r>
                        <a:rPr lang="pt-BR" sz="2000" b="1" baseline="0" dirty="0" smtClean="0">
                          <a:latin typeface="Baskerville Old Face" panose="02020602080505020303" pitchFamily="18" charset="0"/>
                        </a:rPr>
                        <a:t>ustentabilidade Financeira</a:t>
                      </a:r>
                      <a:r>
                        <a:rPr lang="pt-BR" sz="2000" baseline="0" dirty="0" smtClean="0">
                          <a:latin typeface="Baskerville Old Face" panose="02020602080505020303" pitchFamily="18" charset="0"/>
                        </a:rPr>
                        <a:t>: </a:t>
                      </a:r>
                      <a:r>
                        <a:rPr lang="pt-BR" sz="2000" b="0" i="0" u="none" strike="noStrike" kern="1200" baseline="0" dirty="0" smtClean="0">
                          <a:solidFill>
                            <a:schemeClr val="dk1"/>
                          </a:solidFill>
                          <a:latin typeface="Baskerville Old Face" panose="02020602080505020303" pitchFamily="18" charset="0"/>
                          <a:ea typeface="+mn-ea"/>
                          <a:cs typeface="+mn-cs"/>
                        </a:rPr>
                        <a:t>desafios quanto à captação e mobilização dos recursos financeiros (recursos públicos, privados, internacionais), com aumento do nível de autonomia da OSC.</a:t>
                      </a:r>
                      <a:endParaRPr lang="pt-BR" sz="2000" dirty="0">
                        <a:latin typeface="Baskerville Old Face" panose="020206020805050203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pt-BR" sz="2000" b="0" i="0" u="none" strike="noStrike" kern="1200" baseline="0" dirty="0" smtClean="0">
                        <a:solidFill>
                          <a:schemeClr val="dk1"/>
                        </a:solidFill>
                        <a:latin typeface="Baskerville Old Face" panose="02020602080505020303" pitchFamily="18" charset="0"/>
                        <a:ea typeface="+mn-ea"/>
                        <a:cs typeface="+mn-cs"/>
                      </a:endParaRPr>
                    </a:p>
                    <a:p>
                      <a:pPr marL="342900" indent="-342900" algn="just">
                        <a:buFontTx/>
                        <a:buChar char="-"/>
                      </a:pPr>
                      <a:r>
                        <a:rPr lang="pt-BR" sz="2000" b="1" i="0" u="none" strike="noStrike" kern="1200" baseline="0" dirty="0" smtClean="0">
                          <a:solidFill>
                            <a:schemeClr val="dk1"/>
                          </a:solidFill>
                          <a:latin typeface="Baskerville Old Face" panose="02020602080505020303" pitchFamily="18" charset="0"/>
                          <a:ea typeface="+mn-ea"/>
                          <a:cs typeface="+mn-cs"/>
                        </a:rPr>
                        <a:t>Legitimidade</a:t>
                      </a:r>
                      <a:r>
                        <a:rPr lang="pt-BR" sz="2000" b="0" i="0" u="none" strike="noStrike" kern="1200" baseline="0" dirty="0" smtClean="0">
                          <a:solidFill>
                            <a:schemeClr val="dk1"/>
                          </a:solidFill>
                          <a:latin typeface="Baskerville Old Face" panose="02020602080505020303" pitchFamily="18" charset="0"/>
                          <a:ea typeface="+mn-ea"/>
                          <a:cs typeface="+mn-cs"/>
                        </a:rPr>
                        <a:t>: relevância da missão e fortalecimento de sua base social.</a:t>
                      </a:r>
                    </a:p>
                    <a:p>
                      <a:pPr marL="342900" indent="-342900" algn="just">
                        <a:buFontTx/>
                        <a:buChar char="-"/>
                      </a:pPr>
                      <a:r>
                        <a:rPr lang="pt-BR" sz="2000" b="1" i="0" u="none" strike="noStrike" kern="1200" baseline="0" dirty="0" smtClean="0">
                          <a:solidFill>
                            <a:schemeClr val="dk1"/>
                          </a:solidFill>
                          <a:latin typeface="Baskerville Old Face" panose="02020602080505020303" pitchFamily="18" charset="0"/>
                          <a:ea typeface="+mn-ea"/>
                          <a:cs typeface="+mn-cs"/>
                        </a:rPr>
                        <a:t>Colaboração</a:t>
                      </a:r>
                      <a:r>
                        <a:rPr lang="pt-BR" sz="2000" b="0" i="0" u="none" strike="noStrike" kern="1200" baseline="0" dirty="0" smtClean="0">
                          <a:solidFill>
                            <a:schemeClr val="dk1"/>
                          </a:solidFill>
                          <a:latin typeface="Baskerville Old Face" panose="02020602080505020303" pitchFamily="18" charset="0"/>
                          <a:ea typeface="+mn-ea"/>
                          <a:cs typeface="+mn-cs"/>
                        </a:rPr>
                        <a:t>: diz respeito a estabelecer parcerias estratégicas com o Estado e com o setor empresarial.</a:t>
                      </a:r>
                      <a:endParaRPr lang="pt-BR" sz="2000" dirty="0">
                        <a:latin typeface="Baskerville Old Face" panose="020206020805050203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xmlns="" val="3183502653"/>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4294967295"/>
          </p:nvPr>
        </p:nvSpPr>
        <p:spPr>
          <a:xfrm>
            <a:off x="540913" y="618186"/>
            <a:ext cx="11075832" cy="5576552"/>
          </a:xfrm>
        </p:spPr>
        <p:txBody>
          <a:bodyPr>
            <a:noAutofit/>
          </a:bodyPr>
          <a:lstStyle/>
          <a:p>
            <a:pPr marL="0" indent="0" algn="just">
              <a:buNone/>
            </a:pPr>
            <a:r>
              <a:rPr lang="pt-BR" sz="2800" b="1" dirty="0" smtClean="0">
                <a:latin typeface="Baskerville Old Face" panose="02020602080505020303" pitchFamily="18" charset="0"/>
              </a:rPr>
              <a:t>	</a:t>
            </a:r>
            <a:r>
              <a:rPr lang="pt-BR" dirty="0" smtClean="0">
                <a:solidFill>
                  <a:schemeClr val="tx1"/>
                </a:solidFill>
                <a:latin typeface="Baskerville Old Face" panose="02020602080505020303" pitchFamily="18" charset="0"/>
              </a:rPr>
              <a:t>Assim... Para alcançar o Desenvolvimento Sustentável da OSC </a:t>
            </a:r>
            <a:r>
              <a:rPr lang="pt-BR" dirty="0">
                <a:solidFill>
                  <a:schemeClr val="tx1"/>
                </a:solidFill>
                <a:latin typeface="Baskerville Old Face" panose="02020602080505020303" pitchFamily="18" charset="0"/>
              </a:rPr>
              <a:t>é</a:t>
            </a:r>
            <a:r>
              <a:rPr lang="pt-BR" dirty="0" smtClean="0">
                <a:solidFill>
                  <a:schemeClr val="tx1"/>
                </a:solidFill>
                <a:latin typeface="Baskerville Old Face" panose="02020602080505020303" pitchFamily="18" charset="0"/>
              </a:rPr>
              <a:t> importante verificar:</a:t>
            </a:r>
          </a:p>
          <a:p>
            <a:pPr algn="just">
              <a:buClr>
                <a:srgbClr val="7030A0"/>
              </a:buClr>
              <a:buFont typeface="Wingdings" panose="05000000000000000000" pitchFamily="2" charset="2"/>
              <a:buChar char="ü"/>
            </a:pPr>
            <a:r>
              <a:rPr lang="pt-BR" dirty="0" smtClean="0">
                <a:solidFill>
                  <a:schemeClr val="tx1"/>
                </a:solidFill>
                <a:latin typeface="Baskerville Old Face" panose="02020602080505020303" pitchFamily="18" charset="0"/>
              </a:rPr>
              <a:t>A clareza e importância da missão defendida pela entidade;</a:t>
            </a:r>
          </a:p>
          <a:p>
            <a:pPr algn="just">
              <a:buClr>
                <a:srgbClr val="7030A0"/>
              </a:buClr>
              <a:buFont typeface="Wingdings" panose="05000000000000000000" pitchFamily="2" charset="2"/>
              <a:buChar char="ü"/>
            </a:pPr>
            <a:r>
              <a:rPr lang="pt-BR" dirty="0" smtClean="0">
                <a:solidFill>
                  <a:schemeClr val="tx1"/>
                </a:solidFill>
                <a:latin typeface="Baskerville Old Face" panose="02020602080505020303" pitchFamily="18" charset="0"/>
              </a:rPr>
              <a:t>Atualização da missão, da visão de futuro e dos valores institucionais;</a:t>
            </a:r>
          </a:p>
          <a:p>
            <a:pPr algn="just">
              <a:buClr>
                <a:srgbClr val="7030A0"/>
              </a:buClr>
              <a:buFont typeface="Wingdings" panose="05000000000000000000" pitchFamily="2" charset="2"/>
              <a:buChar char="ü"/>
            </a:pPr>
            <a:r>
              <a:rPr lang="pt-BR" dirty="0" smtClean="0">
                <a:solidFill>
                  <a:schemeClr val="tx1"/>
                </a:solidFill>
                <a:latin typeface="Baskerville Old Face" panose="02020602080505020303" pitchFamily="18" charset="0"/>
              </a:rPr>
              <a:t>Relação intrínseca entre a missão e os projetos e ações executados;</a:t>
            </a:r>
          </a:p>
          <a:p>
            <a:pPr algn="just">
              <a:buClr>
                <a:srgbClr val="7030A0"/>
              </a:buClr>
              <a:buFont typeface="Wingdings" panose="05000000000000000000" pitchFamily="2" charset="2"/>
              <a:buChar char="ü"/>
            </a:pPr>
            <a:r>
              <a:rPr lang="pt-BR" dirty="0" smtClean="0">
                <a:solidFill>
                  <a:schemeClr val="tx1"/>
                </a:solidFill>
                <a:latin typeface="Baskerville Old Face" panose="02020602080505020303" pitchFamily="18" charset="0"/>
              </a:rPr>
              <a:t>Verificar a estrutura operacional: pessoas, suas competências e engajamento com a missão da OSC;</a:t>
            </a:r>
          </a:p>
          <a:p>
            <a:pPr algn="just">
              <a:buClr>
                <a:srgbClr val="7030A0"/>
              </a:buClr>
              <a:buFont typeface="Wingdings" panose="05000000000000000000" pitchFamily="2" charset="2"/>
              <a:buChar char="ü"/>
            </a:pPr>
            <a:r>
              <a:rPr lang="pt-BR" dirty="0" smtClean="0">
                <a:solidFill>
                  <a:schemeClr val="tx1"/>
                </a:solidFill>
                <a:latin typeface="Baskerville Old Face" panose="02020602080505020303" pitchFamily="18" charset="0"/>
              </a:rPr>
              <a:t>Grau de participação dos atores envolvidos (participação interna e dos destinatários)</a:t>
            </a:r>
          </a:p>
          <a:p>
            <a:pPr algn="just">
              <a:buClr>
                <a:srgbClr val="7030A0"/>
              </a:buClr>
              <a:buFont typeface="Wingdings" panose="05000000000000000000" pitchFamily="2" charset="2"/>
              <a:buChar char="ü"/>
            </a:pPr>
            <a:r>
              <a:rPr lang="pt-BR" dirty="0" smtClean="0">
                <a:solidFill>
                  <a:schemeClr val="tx1"/>
                </a:solidFill>
                <a:latin typeface="Baskerville Old Face" panose="02020602080505020303" pitchFamily="18" charset="0"/>
              </a:rPr>
              <a:t>Grau de articulação e legitimidade frente aos Conselhos de Direitos e ao Poder Público;</a:t>
            </a:r>
          </a:p>
          <a:p>
            <a:pPr algn="just">
              <a:buClr>
                <a:srgbClr val="7030A0"/>
              </a:buClr>
              <a:buFont typeface="Wingdings" panose="05000000000000000000" pitchFamily="2" charset="2"/>
              <a:buChar char="ü"/>
            </a:pPr>
            <a:r>
              <a:rPr lang="pt-BR" dirty="0" smtClean="0">
                <a:solidFill>
                  <a:schemeClr val="tx1"/>
                </a:solidFill>
                <a:latin typeface="Baskerville Old Face" panose="02020602080505020303" pitchFamily="18" charset="0"/>
              </a:rPr>
              <a:t>Grau </a:t>
            </a:r>
            <a:r>
              <a:rPr lang="pt-BR" dirty="0">
                <a:solidFill>
                  <a:schemeClr val="tx1"/>
                </a:solidFill>
                <a:latin typeface="Baskerville Old Face" panose="02020602080505020303" pitchFamily="18" charset="0"/>
              </a:rPr>
              <a:t>de articulação com os investidores de seus projetos e ações, sejam eles governamentais ou privados; </a:t>
            </a:r>
          </a:p>
          <a:p>
            <a:pPr marL="0" indent="0" algn="just">
              <a:buClr>
                <a:srgbClr val="7030A0"/>
              </a:buClr>
              <a:buNone/>
            </a:pPr>
            <a:endParaRPr lang="pt-BR" sz="2800" dirty="0" smtClean="0">
              <a:solidFill>
                <a:schemeClr val="tx1"/>
              </a:solidFill>
              <a:latin typeface="Baskerville Old Face" panose="02020602080505020303" pitchFamily="18" charset="0"/>
            </a:endParaRPr>
          </a:p>
          <a:p>
            <a:pPr algn="just">
              <a:buFontTx/>
              <a:buChar char="-"/>
            </a:pPr>
            <a:endParaRPr lang="pt-BR" sz="2800" dirty="0" smtClean="0">
              <a:solidFill>
                <a:schemeClr val="tx1"/>
              </a:solidFill>
              <a:latin typeface="Baskerville Old Face" panose="02020602080505020303" pitchFamily="18" charset="0"/>
            </a:endParaRPr>
          </a:p>
          <a:p>
            <a:pPr algn="just">
              <a:buFontTx/>
              <a:buChar char="-"/>
            </a:pPr>
            <a:endParaRPr lang="pt-BR" sz="2800" dirty="0" smtClean="0">
              <a:solidFill>
                <a:schemeClr val="tx1"/>
              </a:solidFill>
              <a:latin typeface="Baskerville Old Face" panose="02020602080505020303" pitchFamily="18" charset="0"/>
            </a:endParaRPr>
          </a:p>
          <a:p>
            <a:pPr algn="just">
              <a:buFontTx/>
              <a:buChar char="-"/>
            </a:pPr>
            <a:endParaRPr lang="pt-BR" sz="2800" dirty="0" smtClean="0">
              <a:solidFill>
                <a:schemeClr val="tx1"/>
              </a:solidFill>
              <a:latin typeface="Baskerville Old Face" panose="02020602080505020303" pitchFamily="18" charset="0"/>
            </a:endParaRPr>
          </a:p>
          <a:p>
            <a:pPr algn="just">
              <a:buFontTx/>
              <a:buChar char="-"/>
            </a:pPr>
            <a:endParaRPr lang="pt-BR" sz="1800" dirty="0">
              <a:solidFill>
                <a:schemeClr val="tx1"/>
              </a:solidFill>
              <a:latin typeface="+mj-lt"/>
            </a:endParaRPr>
          </a:p>
        </p:txBody>
      </p:sp>
    </p:spTree>
    <p:extLst>
      <p:ext uri="{BB962C8B-B14F-4D97-AF65-F5344CB8AC3E}">
        <p14:creationId xmlns:p14="http://schemas.microsoft.com/office/powerpoint/2010/main" xmlns="" val="2547570109"/>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4294967295"/>
          </p:nvPr>
        </p:nvSpPr>
        <p:spPr>
          <a:xfrm>
            <a:off x="540913" y="850006"/>
            <a:ext cx="11075832" cy="4984123"/>
          </a:xfrm>
        </p:spPr>
        <p:txBody>
          <a:bodyPr>
            <a:noAutofit/>
          </a:bodyPr>
          <a:lstStyle/>
          <a:p>
            <a:pPr algn="just">
              <a:buClr>
                <a:srgbClr val="7030A0"/>
              </a:buClr>
              <a:buFont typeface="Wingdings" panose="05000000000000000000" pitchFamily="2" charset="2"/>
              <a:buChar char="ü"/>
            </a:pPr>
            <a:r>
              <a:rPr lang="pt-BR" dirty="0" smtClean="0">
                <a:solidFill>
                  <a:schemeClr val="tx1"/>
                </a:solidFill>
                <a:latin typeface="Baskerville Old Face" panose="02020602080505020303" pitchFamily="18" charset="0"/>
              </a:rPr>
              <a:t>Verificar </a:t>
            </a:r>
            <a:r>
              <a:rPr lang="pt-BR" dirty="0">
                <a:solidFill>
                  <a:schemeClr val="tx1"/>
                </a:solidFill>
                <a:latin typeface="Baskerville Old Face" panose="02020602080505020303" pitchFamily="18" charset="0"/>
              </a:rPr>
              <a:t>o plano de comunicação se formal, realista, aplicável e se atinge os diferentes públicos da OSC;</a:t>
            </a:r>
          </a:p>
          <a:p>
            <a:pPr algn="just">
              <a:buClr>
                <a:srgbClr val="7030A0"/>
              </a:buClr>
              <a:buFont typeface="Wingdings" panose="05000000000000000000" pitchFamily="2" charset="2"/>
              <a:buChar char="ü"/>
            </a:pPr>
            <a:r>
              <a:rPr lang="pt-BR" dirty="0" smtClean="0">
                <a:solidFill>
                  <a:schemeClr val="tx1"/>
                </a:solidFill>
                <a:latin typeface="Baskerville Old Face" panose="02020602080505020303" pitchFamily="18" charset="0"/>
              </a:rPr>
              <a:t>A qualidade nas parcerias estabelecidas seja com o Poder Público, com o setor privado ou com outra OSC;</a:t>
            </a:r>
          </a:p>
          <a:p>
            <a:pPr algn="just">
              <a:buClr>
                <a:srgbClr val="7030A0"/>
              </a:buClr>
              <a:buFont typeface="Wingdings" panose="05000000000000000000" pitchFamily="2" charset="2"/>
              <a:buChar char="ü"/>
            </a:pPr>
            <a:r>
              <a:rPr lang="pt-BR" dirty="0" smtClean="0">
                <a:solidFill>
                  <a:schemeClr val="tx1"/>
                </a:solidFill>
                <a:latin typeface="Baskerville Old Face" panose="02020602080505020303" pitchFamily="18" charset="0"/>
              </a:rPr>
              <a:t>Mescla de diferentes fontes de mobilização de recursos;</a:t>
            </a:r>
          </a:p>
          <a:p>
            <a:pPr algn="just">
              <a:buClr>
                <a:srgbClr val="7030A0"/>
              </a:buClr>
              <a:buFont typeface="Wingdings" panose="05000000000000000000" pitchFamily="2" charset="2"/>
              <a:buChar char="ü"/>
            </a:pPr>
            <a:r>
              <a:rPr lang="pt-BR" dirty="0" smtClean="0">
                <a:solidFill>
                  <a:schemeClr val="tx1"/>
                </a:solidFill>
                <a:latin typeface="Baskerville Old Face" panose="02020602080505020303" pitchFamily="18" charset="0"/>
              </a:rPr>
              <a:t>Verificar o plano de captação de recursos: se orienta as ações e práticas da OSC e para quanto tempo está desenhado. O ideal para que seja de 3 anos, pelo menos, sendo sempre revisitado;</a:t>
            </a:r>
          </a:p>
          <a:p>
            <a:pPr algn="just">
              <a:buClr>
                <a:srgbClr val="7030A0"/>
              </a:buClr>
              <a:buFont typeface="Wingdings" panose="05000000000000000000" pitchFamily="2" charset="2"/>
              <a:buChar char="ü"/>
            </a:pPr>
            <a:r>
              <a:rPr lang="pt-BR" dirty="0" smtClean="0">
                <a:solidFill>
                  <a:schemeClr val="tx1"/>
                </a:solidFill>
                <a:latin typeface="Baskerville Old Face" panose="02020602080505020303" pitchFamily="18" charset="0"/>
              </a:rPr>
              <a:t>A realização de gestão transparente e eficiente dos recursos;</a:t>
            </a:r>
          </a:p>
          <a:p>
            <a:pPr algn="just">
              <a:buClr>
                <a:srgbClr val="7030A0"/>
              </a:buClr>
              <a:buFont typeface="Wingdings" panose="05000000000000000000" pitchFamily="2" charset="2"/>
              <a:buChar char="ü"/>
            </a:pPr>
            <a:r>
              <a:rPr lang="pt-BR" dirty="0" smtClean="0">
                <a:solidFill>
                  <a:schemeClr val="tx1"/>
                </a:solidFill>
                <a:latin typeface="Baskerville Old Face" panose="02020602080505020303" pitchFamily="18" charset="0"/>
              </a:rPr>
              <a:t>E a capacidade para auto avaliação, para aprender e gerar aprendizado.</a:t>
            </a:r>
          </a:p>
          <a:p>
            <a:pPr marL="0" indent="0" algn="just">
              <a:buClr>
                <a:srgbClr val="7030A0"/>
              </a:buClr>
              <a:buNone/>
            </a:pPr>
            <a:r>
              <a:rPr lang="pt-BR" sz="2800" dirty="0" smtClean="0">
                <a:solidFill>
                  <a:schemeClr val="tx1"/>
                </a:solidFill>
                <a:latin typeface="Baskerville Old Face" panose="02020602080505020303" pitchFamily="18" charset="0"/>
              </a:rPr>
              <a:t>	</a:t>
            </a:r>
            <a:r>
              <a:rPr lang="pt-BR" sz="2800" dirty="0">
                <a:solidFill>
                  <a:schemeClr val="tx1"/>
                </a:solidFill>
                <a:latin typeface="Baskerville Old Face" panose="02020602080505020303" pitchFamily="18" charset="0"/>
              </a:rPr>
              <a:t>	</a:t>
            </a:r>
            <a:endParaRPr lang="pt-BR" sz="2800" dirty="0" smtClean="0">
              <a:solidFill>
                <a:schemeClr val="tx1"/>
              </a:solidFill>
              <a:latin typeface="Baskerville Old Face" panose="02020602080505020303" pitchFamily="18" charset="0"/>
            </a:endParaRPr>
          </a:p>
          <a:p>
            <a:pPr algn="just">
              <a:buFontTx/>
              <a:buChar char="-"/>
            </a:pPr>
            <a:endParaRPr lang="pt-BR" sz="2800" dirty="0" smtClean="0">
              <a:solidFill>
                <a:schemeClr val="tx1"/>
              </a:solidFill>
              <a:latin typeface="Baskerville Old Face" panose="02020602080505020303" pitchFamily="18" charset="0"/>
            </a:endParaRPr>
          </a:p>
          <a:p>
            <a:pPr algn="just">
              <a:buFontTx/>
              <a:buChar char="-"/>
            </a:pPr>
            <a:endParaRPr lang="pt-BR" sz="2800" dirty="0" smtClean="0">
              <a:solidFill>
                <a:schemeClr val="tx1"/>
              </a:solidFill>
              <a:latin typeface="Baskerville Old Face" panose="02020602080505020303" pitchFamily="18" charset="0"/>
            </a:endParaRPr>
          </a:p>
          <a:p>
            <a:pPr algn="just">
              <a:buFontTx/>
              <a:buChar char="-"/>
            </a:pPr>
            <a:endParaRPr lang="pt-BR" sz="2800" dirty="0" smtClean="0">
              <a:solidFill>
                <a:schemeClr val="tx1"/>
              </a:solidFill>
              <a:latin typeface="Baskerville Old Face" panose="02020602080505020303" pitchFamily="18" charset="0"/>
            </a:endParaRPr>
          </a:p>
          <a:p>
            <a:pPr algn="just">
              <a:buFontTx/>
              <a:buChar char="-"/>
            </a:pPr>
            <a:endParaRPr lang="pt-BR" sz="1800" dirty="0">
              <a:solidFill>
                <a:schemeClr val="tx1"/>
              </a:solidFill>
              <a:latin typeface="+mj-lt"/>
            </a:endParaRPr>
          </a:p>
        </p:txBody>
      </p:sp>
    </p:spTree>
    <p:extLst>
      <p:ext uri="{BB962C8B-B14F-4D97-AF65-F5344CB8AC3E}">
        <p14:creationId xmlns:p14="http://schemas.microsoft.com/office/powerpoint/2010/main" xmlns="" val="3108797075"/>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4294967295"/>
          </p:nvPr>
        </p:nvSpPr>
        <p:spPr>
          <a:xfrm>
            <a:off x="540913" y="850006"/>
            <a:ext cx="11075832" cy="4984123"/>
          </a:xfrm>
        </p:spPr>
        <p:txBody>
          <a:bodyPr>
            <a:noAutofit/>
          </a:bodyPr>
          <a:lstStyle/>
          <a:p>
            <a:pPr marL="0" indent="0" algn="just">
              <a:buNone/>
            </a:pPr>
            <a:endParaRPr lang="pt-BR" sz="2800" b="1" dirty="0" smtClean="0">
              <a:latin typeface="Baskerville Old Face" panose="02020602080505020303" pitchFamily="18" charset="0"/>
            </a:endParaRPr>
          </a:p>
          <a:p>
            <a:pPr marL="0" indent="0" algn="just">
              <a:buNone/>
            </a:pPr>
            <a:r>
              <a:rPr lang="pt-BR" sz="2800" b="1" dirty="0" smtClean="0">
                <a:latin typeface="Baskerville Old Face" panose="02020602080505020303" pitchFamily="18" charset="0"/>
              </a:rPr>
              <a:t>	</a:t>
            </a:r>
            <a:r>
              <a:rPr lang="pt-BR" sz="2800" b="1" u="sng" dirty="0" smtClean="0">
                <a:solidFill>
                  <a:schemeClr val="tx1"/>
                </a:solidFill>
                <a:latin typeface="Baskerville Old Face" panose="02020602080505020303" pitchFamily="18" charset="0"/>
              </a:rPr>
              <a:t>SUSTENTABILIDADE EXIGE DEFINIÇÃO DA IDENTIDADE!</a:t>
            </a:r>
          </a:p>
          <a:p>
            <a:pPr marL="0" indent="0" algn="just">
              <a:buNone/>
            </a:pPr>
            <a:endParaRPr lang="pt-BR" sz="2800" b="1" dirty="0">
              <a:solidFill>
                <a:schemeClr val="tx1"/>
              </a:solidFill>
              <a:latin typeface="Baskerville Old Face" panose="02020602080505020303" pitchFamily="18" charset="0"/>
            </a:endParaRPr>
          </a:p>
          <a:p>
            <a:pPr marL="0" indent="0" algn="just">
              <a:buNone/>
            </a:pPr>
            <a:r>
              <a:rPr lang="pt-BR" sz="2800" dirty="0" smtClean="0">
                <a:solidFill>
                  <a:schemeClr val="tx1"/>
                </a:solidFill>
                <a:latin typeface="Baskerville Old Face" panose="02020602080505020303" pitchFamily="18" charset="0"/>
              </a:rPr>
              <a:t>	Identidade da OSC – processo de construção e </a:t>
            </a:r>
            <a:r>
              <a:rPr lang="pt-BR" sz="2800" smtClean="0">
                <a:solidFill>
                  <a:schemeClr val="tx1"/>
                </a:solidFill>
                <a:latin typeface="Baskerville Old Face" panose="02020602080505020303" pitchFamily="18" charset="0"/>
              </a:rPr>
              <a:t>de reconstrução </a:t>
            </a:r>
            <a:r>
              <a:rPr lang="pt-BR" sz="2800" dirty="0" smtClean="0">
                <a:solidFill>
                  <a:schemeClr val="tx1"/>
                </a:solidFill>
                <a:latin typeface="Baskerville Old Face" panose="02020602080505020303" pitchFamily="18" charset="0"/>
              </a:rPr>
              <a:t>baseado na sua história, na relação com o seu entorno e com os atores sociais envolvidos.</a:t>
            </a:r>
          </a:p>
          <a:p>
            <a:pPr marL="0" indent="0" algn="just">
              <a:buNone/>
            </a:pPr>
            <a:r>
              <a:rPr lang="pt-BR" sz="2800" dirty="0" smtClean="0">
                <a:solidFill>
                  <a:schemeClr val="tx1"/>
                </a:solidFill>
                <a:latin typeface="Baskerville Old Face" panose="02020602080505020303" pitchFamily="18" charset="0"/>
              </a:rPr>
              <a:t>	Os caminhos traçados pela OSC vão (</a:t>
            </a:r>
            <a:r>
              <a:rPr lang="pt-BR" sz="2800" dirty="0" err="1" smtClean="0">
                <a:solidFill>
                  <a:schemeClr val="tx1"/>
                </a:solidFill>
                <a:latin typeface="Baskerville Old Face" panose="02020602080505020303" pitchFamily="18" charset="0"/>
              </a:rPr>
              <a:t>re</a:t>
            </a:r>
            <a:r>
              <a:rPr lang="pt-BR" sz="2800" dirty="0" smtClean="0">
                <a:solidFill>
                  <a:schemeClr val="tx1"/>
                </a:solidFill>
                <a:latin typeface="Baskerville Old Face" panose="02020602080505020303" pitchFamily="18" charset="0"/>
              </a:rPr>
              <a:t>)definindo a sua identidade e as estratégias de sustentabilidade ao longo de sua existência.</a:t>
            </a:r>
            <a:endParaRPr lang="pt-BR" sz="2800" dirty="0">
              <a:solidFill>
                <a:schemeClr val="tx1"/>
              </a:solidFill>
              <a:latin typeface="Baskerville Old Face" panose="02020602080505020303" pitchFamily="18" charset="0"/>
            </a:endParaRPr>
          </a:p>
          <a:p>
            <a:pPr marL="0" indent="0" algn="just">
              <a:buNone/>
            </a:pPr>
            <a:endParaRPr lang="pt-BR" sz="1800" b="1" dirty="0">
              <a:solidFill>
                <a:schemeClr val="tx1"/>
              </a:solidFill>
              <a:latin typeface="+mj-lt"/>
            </a:endParaRPr>
          </a:p>
        </p:txBody>
      </p:sp>
    </p:spTree>
    <p:extLst>
      <p:ext uri="{BB962C8B-B14F-4D97-AF65-F5344CB8AC3E}">
        <p14:creationId xmlns:p14="http://schemas.microsoft.com/office/powerpoint/2010/main" xmlns="" val="4142932894"/>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4294967295"/>
          </p:nvPr>
        </p:nvSpPr>
        <p:spPr>
          <a:xfrm>
            <a:off x="540913" y="850006"/>
            <a:ext cx="11075832" cy="4984123"/>
          </a:xfrm>
        </p:spPr>
        <p:txBody>
          <a:bodyPr>
            <a:noAutofit/>
          </a:bodyPr>
          <a:lstStyle/>
          <a:p>
            <a:pPr marL="0" indent="0" algn="just">
              <a:buNone/>
            </a:pPr>
            <a:r>
              <a:rPr lang="pt-BR" sz="2200" b="1" dirty="0" smtClean="0">
                <a:latin typeface="Baskerville Old Face" panose="02020602080505020303" pitchFamily="18" charset="0"/>
              </a:rPr>
              <a:t>	</a:t>
            </a:r>
            <a:r>
              <a:rPr lang="pt-BR" sz="2600" b="1" dirty="0" smtClean="0">
                <a:latin typeface="Baskerville Old Face" panose="02020602080505020303" pitchFamily="18" charset="0"/>
              </a:rPr>
              <a:t>REFLEXÃO: DESAFIOS ATUAIS NO CAMINHO DO DESENVOLVIMENTO DA SUSTENTABILIDADE DAS OSC</a:t>
            </a:r>
            <a:endParaRPr lang="pt-BR" sz="2600" dirty="0">
              <a:solidFill>
                <a:schemeClr val="tx1"/>
              </a:solidFill>
              <a:latin typeface="Baskerville Old Face" panose="02020602080505020303" pitchFamily="18" charset="0"/>
            </a:endParaRPr>
          </a:p>
          <a:p>
            <a:pPr marL="0" indent="0" algn="just">
              <a:buNone/>
            </a:pPr>
            <a:endParaRPr lang="pt-BR" sz="1800" b="1" dirty="0">
              <a:solidFill>
                <a:schemeClr val="tx1"/>
              </a:solidFill>
              <a:latin typeface="+mj-lt"/>
            </a:endParaRPr>
          </a:p>
        </p:txBody>
      </p:sp>
      <p:pic>
        <p:nvPicPr>
          <p:cNvPr id="2" name="Imagem 1"/>
          <p:cNvPicPr>
            <a:picLocks noChangeAspect="1"/>
          </p:cNvPicPr>
          <p:nvPr/>
        </p:nvPicPr>
        <p:blipFill>
          <a:blip r:embed="rId2"/>
          <a:stretch>
            <a:fillRect/>
          </a:stretch>
        </p:blipFill>
        <p:spPr>
          <a:xfrm>
            <a:off x="540913" y="1790163"/>
            <a:ext cx="11075832" cy="4198513"/>
          </a:xfrm>
          <a:prstGeom prst="rect">
            <a:avLst/>
          </a:prstGeom>
        </p:spPr>
      </p:pic>
    </p:spTree>
    <p:extLst>
      <p:ext uri="{BB962C8B-B14F-4D97-AF65-F5344CB8AC3E}">
        <p14:creationId xmlns:p14="http://schemas.microsoft.com/office/powerpoint/2010/main" xmlns="" val="523309227"/>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4294967295"/>
          </p:nvPr>
        </p:nvSpPr>
        <p:spPr>
          <a:xfrm>
            <a:off x="540913" y="850006"/>
            <a:ext cx="11075832" cy="5100033"/>
          </a:xfrm>
        </p:spPr>
        <p:txBody>
          <a:bodyPr>
            <a:noAutofit/>
          </a:bodyPr>
          <a:lstStyle/>
          <a:p>
            <a:pPr marL="0" indent="0" algn="ctr">
              <a:buNone/>
            </a:pPr>
            <a:r>
              <a:rPr lang="pt-BR" sz="2600" b="1" u="sng" dirty="0">
                <a:latin typeface="Baskerville Old Face" panose="02020602080505020303" pitchFamily="18" charset="0"/>
              </a:rPr>
              <a:t>Certificado de Entidade Beneficente de </a:t>
            </a:r>
            <a:r>
              <a:rPr lang="pt-BR" sz="2600" b="1" u="sng" dirty="0" smtClean="0">
                <a:latin typeface="Baskerville Old Face" panose="02020602080505020303" pitchFamily="18" charset="0"/>
              </a:rPr>
              <a:t>Assistência </a:t>
            </a:r>
            <a:r>
              <a:rPr lang="pt-BR" sz="2600" b="1" u="sng" dirty="0">
                <a:latin typeface="Baskerville Old Face" panose="02020602080505020303" pitchFamily="18" charset="0"/>
              </a:rPr>
              <a:t>Social – </a:t>
            </a:r>
            <a:r>
              <a:rPr lang="pt-BR" sz="2600" b="1" u="sng" dirty="0" smtClean="0">
                <a:latin typeface="Baskerville Old Face" panose="02020602080505020303" pitchFamily="18" charset="0"/>
              </a:rPr>
              <a:t>CEBAS</a:t>
            </a:r>
            <a:endParaRPr lang="pt-BR" sz="2600" b="1" u="sng" dirty="0">
              <a:latin typeface="Baskerville Old Face" panose="02020602080505020303" pitchFamily="18" charset="0"/>
            </a:endParaRPr>
          </a:p>
          <a:p>
            <a:pPr marL="0" indent="0" algn="ctr">
              <a:buNone/>
            </a:pPr>
            <a:r>
              <a:rPr lang="pt-BR" sz="2600" dirty="0" smtClean="0">
                <a:latin typeface="Baskerville Old Face" panose="02020602080505020303" pitchFamily="18" charset="0"/>
              </a:rPr>
              <a:t>Benefícios: Isenções </a:t>
            </a:r>
            <a:r>
              <a:rPr lang="pt-BR" sz="2600" dirty="0">
                <a:latin typeface="Baskerville Old Face" panose="02020602080505020303" pitchFamily="18" charset="0"/>
              </a:rPr>
              <a:t>de contribuições sociais: </a:t>
            </a:r>
            <a:endParaRPr lang="pt-BR" sz="2600" dirty="0" smtClean="0">
              <a:latin typeface="Baskerville Old Face" panose="02020602080505020303" pitchFamily="18" charset="0"/>
            </a:endParaRPr>
          </a:p>
          <a:p>
            <a:pPr algn="just">
              <a:buFont typeface="Wingdings" panose="05000000000000000000" pitchFamily="2" charset="2"/>
              <a:buChar char="Ø"/>
            </a:pPr>
            <a:r>
              <a:rPr lang="pt-BR" dirty="0" smtClean="0">
                <a:latin typeface="Baskerville Old Face" panose="02020602080505020303" pitchFamily="18" charset="0"/>
              </a:rPr>
              <a:t>Parte </a:t>
            </a:r>
            <a:r>
              <a:rPr lang="pt-BR" dirty="0">
                <a:latin typeface="Baskerville Old Face" panose="02020602080505020303" pitchFamily="18" charset="0"/>
              </a:rPr>
              <a:t>patronal da contribuição previdenciária sobre a folha de pagamento (cota Patronal); </a:t>
            </a:r>
            <a:endParaRPr lang="pt-BR" dirty="0" smtClean="0">
              <a:latin typeface="Baskerville Old Face" panose="02020602080505020303" pitchFamily="18" charset="0"/>
            </a:endParaRPr>
          </a:p>
          <a:p>
            <a:pPr algn="just">
              <a:buFont typeface="Wingdings" panose="05000000000000000000" pitchFamily="2" charset="2"/>
              <a:buChar char="Ø"/>
            </a:pPr>
            <a:r>
              <a:rPr lang="pt-BR" dirty="0" smtClean="0">
                <a:latin typeface="Baskerville Old Face" panose="02020602080505020303" pitchFamily="18" charset="0"/>
              </a:rPr>
              <a:t>Contribuição </a:t>
            </a:r>
            <a:r>
              <a:rPr lang="pt-BR" dirty="0">
                <a:latin typeface="Baskerville Old Face" panose="02020602080505020303" pitchFamily="18" charset="0"/>
              </a:rPr>
              <a:t>Social sobre o Lucro Líquido – CSLL; </a:t>
            </a:r>
            <a:endParaRPr lang="pt-BR" dirty="0" smtClean="0">
              <a:latin typeface="Baskerville Old Face" panose="02020602080505020303" pitchFamily="18" charset="0"/>
            </a:endParaRPr>
          </a:p>
          <a:p>
            <a:pPr algn="just">
              <a:buFont typeface="Wingdings" panose="05000000000000000000" pitchFamily="2" charset="2"/>
              <a:buChar char="Ø"/>
            </a:pPr>
            <a:r>
              <a:rPr lang="pt-BR" dirty="0" smtClean="0">
                <a:latin typeface="Baskerville Old Face" panose="02020602080505020303" pitchFamily="18" charset="0"/>
              </a:rPr>
              <a:t>Contribuição </a:t>
            </a:r>
            <a:r>
              <a:rPr lang="pt-BR" dirty="0">
                <a:latin typeface="Baskerville Old Face" panose="02020602080505020303" pitchFamily="18" charset="0"/>
              </a:rPr>
              <a:t>para o Financiamento da Seguridade Social – COFINS; </a:t>
            </a:r>
            <a:r>
              <a:rPr lang="pt-BR" dirty="0" smtClean="0">
                <a:latin typeface="Baskerville Old Face" panose="02020602080505020303" pitchFamily="18" charset="0"/>
              </a:rPr>
              <a:t> </a:t>
            </a:r>
          </a:p>
          <a:p>
            <a:pPr algn="just">
              <a:buFont typeface="Wingdings" panose="05000000000000000000" pitchFamily="2" charset="2"/>
              <a:buChar char="Ø"/>
            </a:pPr>
            <a:r>
              <a:rPr lang="pt-BR" dirty="0" smtClean="0">
                <a:latin typeface="Baskerville Old Face" panose="02020602080505020303" pitchFamily="18" charset="0"/>
              </a:rPr>
              <a:t>Contribuição </a:t>
            </a:r>
            <a:r>
              <a:rPr lang="pt-BR" dirty="0">
                <a:latin typeface="Baskerville Old Face" panose="02020602080505020303" pitchFamily="18" charset="0"/>
              </a:rPr>
              <a:t>PIS/PASEP; </a:t>
            </a:r>
            <a:endParaRPr lang="pt-BR" dirty="0" smtClean="0">
              <a:latin typeface="Baskerville Old Face" panose="02020602080505020303" pitchFamily="18" charset="0"/>
            </a:endParaRPr>
          </a:p>
          <a:p>
            <a:pPr algn="just">
              <a:buFont typeface="Wingdings" panose="05000000000000000000" pitchFamily="2" charset="2"/>
              <a:buChar char="Ø"/>
            </a:pPr>
            <a:r>
              <a:rPr lang="pt-BR" dirty="0" smtClean="0">
                <a:latin typeface="Baskerville Old Face" panose="02020602080505020303" pitchFamily="18" charset="0"/>
              </a:rPr>
              <a:t>Contribuições </a:t>
            </a:r>
            <a:r>
              <a:rPr lang="pt-BR" dirty="0">
                <a:latin typeface="Baskerville Old Face" panose="02020602080505020303" pitchFamily="18" charset="0"/>
              </a:rPr>
              <a:t>dispensadas: as devidas a </a:t>
            </a:r>
            <a:r>
              <a:rPr lang="pt-BR" dirty="0" smtClean="0">
                <a:latin typeface="Baskerville Old Face" panose="02020602080505020303" pitchFamily="18" charset="0"/>
              </a:rPr>
              <a:t>terceiros.  </a:t>
            </a:r>
          </a:p>
          <a:p>
            <a:pPr algn="just">
              <a:buFont typeface="Wingdings" panose="05000000000000000000" pitchFamily="2" charset="2"/>
              <a:buChar char="Ø"/>
            </a:pPr>
            <a:r>
              <a:rPr lang="pt-BR" dirty="0" smtClean="0">
                <a:latin typeface="Baskerville Old Face" panose="02020602080505020303" pitchFamily="18" charset="0"/>
              </a:rPr>
              <a:t>A </a:t>
            </a:r>
            <a:r>
              <a:rPr lang="pt-BR" dirty="0">
                <a:latin typeface="Baskerville Old Face" panose="02020602080505020303" pitchFamily="18" charset="0"/>
              </a:rPr>
              <a:t>certificação também possibilita o parcelamento de dívidas com o Governo Federal, nos termos do artigo 4º, parágrafos 12 e 13, da Lei nº 11.345, de 14 de setembro de 2006.</a:t>
            </a:r>
          </a:p>
          <a:p>
            <a:pPr marL="0" indent="0" algn="just">
              <a:buNone/>
            </a:pPr>
            <a:endParaRPr lang="pt-BR" sz="2600" dirty="0">
              <a:latin typeface="Baskerville Old Face" panose="02020602080505020303" pitchFamily="18" charset="0"/>
            </a:endParaRPr>
          </a:p>
        </p:txBody>
      </p:sp>
    </p:spTree>
    <p:extLst>
      <p:ext uri="{BB962C8B-B14F-4D97-AF65-F5344CB8AC3E}">
        <p14:creationId xmlns:p14="http://schemas.microsoft.com/office/powerpoint/2010/main" xmlns="" val="718890934"/>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4294967295"/>
          </p:nvPr>
        </p:nvSpPr>
        <p:spPr>
          <a:xfrm>
            <a:off x="540913" y="631066"/>
            <a:ext cx="11075832" cy="5331852"/>
          </a:xfrm>
        </p:spPr>
        <p:txBody>
          <a:bodyPr>
            <a:noAutofit/>
          </a:bodyPr>
          <a:lstStyle/>
          <a:p>
            <a:pPr marL="0" indent="0" algn="just">
              <a:buNone/>
            </a:pPr>
            <a:r>
              <a:rPr lang="pt-BR" dirty="0" smtClean="0">
                <a:latin typeface="Baskerville Old Face" panose="02020602080505020303" pitchFamily="18" charset="0"/>
              </a:rPr>
              <a:t>	</a:t>
            </a:r>
            <a:r>
              <a:rPr lang="pt-BR" b="1" u="sng" dirty="0" smtClean="0">
                <a:latin typeface="Baskerville Old Face" panose="02020602080505020303" pitchFamily="18" charset="0"/>
              </a:rPr>
              <a:t>CEBAS</a:t>
            </a:r>
            <a:r>
              <a:rPr lang="pt-BR" dirty="0" smtClean="0">
                <a:latin typeface="Baskerville Old Face" panose="02020602080505020303" pitchFamily="18" charset="0"/>
              </a:rPr>
              <a:t> - </a:t>
            </a:r>
            <a:r>
              <a:rPr lang="pt-BR" sz="2100" b="1" dirty="0" smtClean="0">
                <a:latin typeface="Baskerville Old Face" panose="02020602080505020303" pitchFamily="18" charset="0"/>
              </a:rPr>
              <a:t>Contribuições </a:t>
            </a:r>
            <a:r>
              <a:rPr lang="pt-BR" sz="2100" b="1" dirty="0">
                <a:latin typeface="Baskerville Old Face" panose="02020602080505020303" pitchFamily="18" charset="0"/>
              </a:rPr>
              <a:t>dispensadas: as devidas a terceiros, nos termos do artigo3º, parágrafo 5º, da Lei </a:t>
            </a:r>
            <a:r>
              <a:rPr lang="pt-BR" sz="2100" b="1" dirty="0" smtClean="0">
                <a:latin typeface="Baskerville Old Face" panose="02020602080505020303" pitchFamily="18" charset="0"/>
              </a:rPr>
              <a:t>nº 11.457/2007:</a:t>
            </a:r>
          </a:p>
          <a:p>
            <a:pPr marL="0" indent="0" algn="just" fontAlgn="base">
              <a:buNone/>
            </a:pPr>
            <a:r>
              <a:rPr lang="pt-BR" sz="2100" dirty="0" smtClean="0">
                <a:latin typeface="Baskerville Old Face" panose="02020602080505020303" pitchFamily="18" charset="0"/>
              </a:rPr>
              <a:t>I </a:t>
            </a:r>
            <a:r>
              <a:rPr lang="pt-BR" sz="2100" dirty="0">
                <a:latin typeface="Baskerville Old Face" panose="02020602080505020303" pitchFamily="18" charset="0"/>
              </a:rPr>
              <a:t>– 20% (vinte por cento), destinadas à Previdência Social, incidentes sobre o total das remunerações pagas, devidas ou creditadas a qualquer título, durante o mês, aos segurados empregados, trabalhadores avulsos e contribuintes individuais (autônomos) que prestem serviços à entidade;</a:t>
            </a:r>
          </a:p>
          <a:p>
            <a:pPr marL="0" indent="0" algn="just" fontAlgn="base">
              <a:buNone/>
            </a:pPr>
            <a:r>
              <a:rPr lang="pt-BR" sz="2100" dirty="0">
                <a:latin typeface="Baskerville Old Face" panose="02020602080505020303" pitchFamily="18" charset="0"/>
              </a:rPr>
              <a:t>II – 1%, 2% ou 3% destinadas ao financiamento de aposentadorias especiais e de benefícios decorrentes dos riscos ambientais do trabalho, incidentes sobre o total das remunerações pagas, devidas ou creditadas a qualquer título, durante o mês, aos segurados empregados e trabalhadores avulsos que prestem serviços à entidade;</a:t>
            </a:r>
          </a:p>
          <a:p>
            <a:pPr marL="0" indent="0" algn="just" fontAlgn="base">
              <a:buNone/>
            </a:pPr>
            <a:r>
              <a:rPr lang="pt-BR" sz="2100" dirty="0">
                <a:latin typeface="Baskerville Old Face" panose="02020602080505020303" pitchFamily="18" charset="0"/>
              </a:rPr>
              <a:t>III – 15% (quinze por cento), destinadas à Previdência Social, incidentes sobre o valor bruto da nota fiscal ou fatura de serviços prestados por cooperados por intermédio de cooperativas de trabalho;</a:t>
            </a:r>
          </a:p>
          <a:p>
            <a:pPr marL="0" indent="0" algn="just" fontAlgn="base">
              <a:buNone/>
            </a:pPr>
            <a:r>
              <a:rPr lang="pt-BR" sz="2100" dirty="0">
                <a:latin typeface="Baskerville Old Face" panose="02020602080505020303" pitchFamily="18" charset="0"/>
              </a:rPr>
              <a:t>IV – contribuição incidente sobre o lucro líquido (CSLL), destinada à seguridade social;</a:t>
            </a:r>
          </a:p>
          <a:p>
            <a:pPr marL="0" indent="0" algn="just" fontAlgn="base">
              <a:buNone/>
            </a:pPr>
            <a:r>
              <a:rPr lang="pt-BR" sz="2100" dirty="0">
                <a:latin typeface="Baskerville Old Face" panose="02020602080505020303" pitchFamily="18" charset="0"/>
              </a:rPr>
              <a:t>V – COFINS incidente sobre o faturamento, destinada à seguridade social;</a:t>
            </a:r>
          </a:p>
          <a:p>
            <a:pPr marL="0" indent="0" algn="just" fontAlgn="base">
              <a:buNone/>
            </a:pPr>
            <a:r>
              <a:rPr lang="pt-BR" sz="2100" dirty="0">
                <a:latin typeface="Baskerville Old Face" panose="02020602080505020303" pitchFamily="18" charset="0"/>
              </a:rPr>
              <a:t>VI – PIS/Pasep incidente sobre a receita bruta, destinada à seguridade social.</a:t>
            </a:r>
          </a:p>
          <a:p>
            <a:pPr marL="0" indent="0" algn="just">
              <a:lnSpc>
                <a:spcPct val="150000"/>
              </a:lnSpc>
              <a:spcBef>
                <a:spcPts val="600"/>
              </a:spcBef>
              <a:buNone/>
            </a:pPr>
            <a:endParaRPr lang="pt-BR" sz="2200" dirty="0"/>
          </a:p>
        </p:txBody>
      </p:sp>
    </p:spTree>
    <p:extLst>
      <p:ext uri="{BB962C8B-B14F-4D97-AF65-F5344CB8AC3E}">
        <p14:creationId xmlns:p14="http://schemas.microsoft.com/office/powerpoint/2010/main" xmlns="" val="692810023"/>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4294967295"/>
          </p:nvPr>
        </p:nvSpPr>
        <p:spPr>
          <a:xfrm>
            <a:off x="540913" y="631066"/>
            <a:ext cx="11075832" cy="5331852"/>
          </a:xfrm>
        </p:spPr>
        <p:txBody>
          <a:bodyPr>
            <a:noAutofit/>
          </a:bodyPr>
          <a:lstStyle/>
          <a:p>
            <a:pPr marL="0" indent="0" algn="just">
              <a:buNone/>
            </a:pPr>
            <a:r>
              <a:rPr lang="pt-BR" dirty="0" smtClean="0">
                <a:latin typeface="Baskerville Old Face" panose="02020602080505020303" pitchFamily="18" charset="0"/>
              </a:rPr>
              <a:t>	</a:t>
            </a:r>
            <a:r>
              <a:rPr lang="pt-BR" sz="2200" b="1" u="sng" dirty="0">
                <a:latin typeface="Baskerville Old Face" panose="02020602080505020303" pitchFamily="18" charset="0"/>
              </a:rPr>
              <a:t>Documentos que a organização precisa apresentar para requerer o CEBAS</a:t>
            </a:r>
          </a:p>
          <a:p>
            <a:pPr marL="0" indent="0" algn="just">
              <a:buNone/>
            </a:pPr>
            <a:r>
              <a:rPr lang="pt-BR" sz="2100" dirty="0">
                <a:latin typeface="Baskerville Old Face" panose="02020602080505020303" pitchFamily="18" charset="0"/>
              </a:rPr>
              <a:t>I - cópia dos seus Atos Constitutivos registrados em cartório, com cláusula de previsão de que “em caso </a:t>
            </a:r>
            <a:r>
              <a:rPr lang="pt-BR" sz="2100" dirty="0" smtClean="0">
                <a:latin typeface="Baskerville Old Face" panose="02020602080505020303" pitchFamily="18" charset="0"/>
              </a:rPr>
              <a:t>de dissolução </a:t>
            </a:r>
            <a:r>
              <a:rPr lang="pt-BR" sz="2100" dirty="0">
                <a:latin typeface="Baskerville Old Face" panose="02020602080505020303" pitchFamily="18" charset="0"/>
              </a:rPr>
              <a:t>ou extinção, a destinação do eventual patrimônio remanescente a entidade sem fins </a:t>
            </a:r>
            <a:r>
              <a:rPr lang="pt-BR" sz="2100" dirty="0" smtClean="0">
                <a:latin typeface="Baskerville Old Face" panose="02020602080505020303" pitchFamily="18" charset="0"/>
              </a:rPr>
              <a:t>lucrativos congêneres </a:t>
            </a:r>
            <a:r>
              <a:rPr lang="pt-BR" sz="2100" dirty="0">
                <a:latin typeface="Baskerville Old Face" panose="02020602080505020303" pitchFamily="18" charset="0"/>
              </a:rPr>
              <a:t>ou a entidades públicas”, nos termos do art. 3º, II, da Lei nº 12.101/2009;</a:t>
            </a:r>
          </a:p>
          <a:p>
            <a:pPr marL="0" indent="0" algn="just">
              <a:buNone/>
            </a:pPr>
            <a:r>
              <a:rPr lang="pt-BR" sz="2100" dirty="0">
                <a:latin typeface="Baskerville Old Face" panose="02020602080505020303" pitchFamily="18" charset="0"/>
              </a:rPr>
              <a:t>II - cópia da ata de eleição dos atuais dirigentes, devidamente registrada em cartório;</a:t>
            </a:r>
          </a:p>
          <a:p>
            <a:pPr marL="0" indent="0" algn="just">
              <a:buNone/>
            </a:pPr>
            <a:r>
              <a:rPr lang="pt-BR" sz="2100" dirty="0">
                <a:latin typeface="Baskerville Old Face" panose="02020602080505020303" pitchFamily="18" charset="0"/>
              </a:rPr>
              <a:t>E do ano anterior ao requerimento, os seguintes documentos:</a:t>
            </a:r>
          </a:p>
          <a:p>
            <a:pPr marL="0" indent="0" algn="just">
              <a:buNone/>
            </a:pPr>
            <a:r>
              <a:rPr lang="pt-BR" sz="2100" dirty="0">
                <a:latin typeface="Baskerville Old Face" panose="02020602080505020303" pitchFamily="18" charset="0"/>
              </a:rPr>
              <a:t>III - comprovante de inscrição da entidade no Conselho Municipal de Assistência Social ou do Distrito </a:t>
            </a:r>
            <a:r>
              <a:rPr lang="pt-BR" sz="2100" dirty="0" smtClean="0">
                <a:latin typeface="Baskerville Old Face" panose="02020602080505020303" pitchFamily="18" charset="0"/>
              </a:rPr>
              <a:t>Federal dos </a:t>
            </a:r>
            <a:r>
              <a:rPr lang="pt-BR" sz="2100" dirty="0">
                <a:latin typeface="Baskerville Old Face" panose="02020602080505020303" pitchFamily="18" charset="0"/>
              </a:rPr>
              <a:t>Municípios onde atua realizando atividades </a:t>
            </a:r>
            <a:r>
              <a:rPr lang="pt-BR" sz="2100" dirty="0" err="1">
                <a:latin typeface="Baskerville Old Face" panose="02020602080505020303" pitchFamily="18" charset="0"/>
              </a:rPr>
              <a:t>socioassistenciais</a:t>
            </a:r>
            <a:r>
              <a:rPr lang="pt-BR" sz="2100" dirty="0">
                <a:latin typeface="Baskerville Old Face" panose="02020602080505020303" pitchFamily="18" charset="0"/>
              </a:rPr>
              <a:t>;</a:t>
            </a:r>
          </a:p>
          <a:p>
            <a:pPr marL="0" indent="0" algn="just">
              <a:buNone/>
            </a:pPr>
            <a:r>
              <a:rPr lang="pt-BR" sz="2100" dirty="0">
                <a:latin typeface="Baskerville Old Face" panose="02020602080505020303" pitchFamily="18" charset="0"/>
              </a:rPr>
              <a:t>IV - relatório de atividades, destacando informações sobre o público atendido, recursos humanos </a:t>
            </a:r>
            <a:r>
              <a:rPr lang="pt-BR" sz="2100" dirty="0" smtClean="0">
                <a:latin typeface="Baskerville Old Face" panose="02020602080505020303" pitchFamily="18" charset="0"/>
              </a:rPr>
              <a:t>envolvidos e </a:t>
            </a:r>
            <a:r>
              <a:rPr lang="pt-BR" sz="2100" dirty="0">
                <a:latin typeface="Baskerville Old Face" panose="02020602080505020303" pitchFamily="18" charset="0"/>
              </a:rPr>
              <a:t>metodologia das atividades, se a organização tem alguma interlocução com CRAS/CREAS e </a:t>
            </a:r>
            <a:r>
              <a:rPr lang="pt-BR" sz="2100" dirty="0" smtClean="0">
                <a:latin typeface="Baskerville Old Face" panose="02020602080505020303" pitchFamily="18" charset="0"/>
              </a:rPr>
              <a:t>outras informações </a:t>
            </a:r>
            <a:r>
              <a:rPr lang="pt-BR" sz="2100" dirty="0">
                <a:latin typeface="Baskerville Old Face" panose="02020602080505020303" pitchFamily="18" charset="0"/>
              </a:rPr>
              <a:t>que a organização julgar importante para detalhar suas atividades;</a:t>
            </a:r>
          </a:p>
          <a:p>
            <a:pPr marL="0" indent="0" algn="just">
              <a:buNone/>
            </a:pPr>
            <a:r>
              <a:rPr lang="pt-BR" sz="2100" dirty="0">
                <a:latin typeface="Baskerville Old Face" panose="02020602080505020303" pitchFamily="18" charset="0"/>
              </a:rPr>
              <a:t>V - Demonstrativo de Resultado do Exercício (DRE); com receitas e despesas segregadas por área </a:t>
            </a:r>
            <a:r>
              <a:rPr lang="pt-BR" sz="2100" dirty="0" smtClean="0">
                <a:latin typeface="Baskerville Old Face" panose="02020602080505020303" pitchFamily="18" charset="0"/>
              </a:rPr>
              <a:t>de atuação </a:t>
            </a:r>
            <a:r>
              <a:rPr lang="pt-BR" sz="2100" dirty="0">
                <a:latin typeface="Baskerville Old Face" panose="02020602080505020303" pitchFamily="18" charset="0"/>
              </a:rPr>
              <a:t>da entidade, se for o caso. A DRE deve ser elaborada e assinada por profissional </a:t>
            </a:r>
            <a:r>
              <a:rPr lang="pt-BR" sz="2100" dirty="0" smtClean="0">
                <a:latin typeface="Baskerville Old Face" panose="02020602080505020303" pitchFamily="18" charset="0"/>
              </a:rPr>
              <a:t>legalmente habilitado</a:t>
            </a:r>
            <a:r>
              <a:rPr lang="pt-BR" sz="2100" dirty="0">
                <a:latin typeface="Baskerville Old Face" panose="02020602080505020303" pitchFamily="18" charset="0"/>
              </a:rPr>
              <a:t>, atendidas as normas do Conselho Federal de Contabilidade.</a:t>
            </a:r>
          </a:p>
          <a:p>
            <a:pPr marL="0" indent="0" algn="just">
              <a:buNone/>
            </a:pPr>
            <a:endParaRPr lang="pt-BR" sz="2100" dirty="0">
              <a:latin typeface="Baskerville Old Face" panose="02020602080505020303" pitchFamily="18" charset="0"/>
            </a:endParaRPr>
          </a:p>
        </p:txBody>
      </p:sp>
    </p:spTree>
    <p:extLst>
      <p:ext uri="{BB962C8B-B14F-4D97-AF65-F5344CB8AC3E}">
        <p14:creationId xmlns:p14="http://schemas.microsoft.com/office/powerpoint/2010/main" xmlns="" val="3611084280"/>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4294967295"/>
          </p:nvPr>
        </p:nvSpPr>
        <p:spPr>
          <a:xfrm>
            <a:off x="515156" y="927279"/>
            <a:ext cx="11127346" cy="4984123"/>
          </a:xfrm>
        </p:spPr>
        <p:txBody>
          <a:bodyPr>
            <a:normAutofit/>
          </a:bodyPr>
          <a:lstStyle/>
          <a:p>
            <a:pPr algn="just">
              <a:lnSpc>
                <a:spcPct val="150000"/>
              </a:lnSpc>
              <a:spcBef>
                <a:spcPts val="600"/>
              </a:spcBef>
              <a:buFont typeface="Wingdings" panose="05000000000000000000" pitchFamily="2" charset="2"/>
              <a:buChar char="Ø"/>
            </a:pPr>
            <a:r>
              <a:rPr lang="pt-BR" dirty="0"/>
              <a:t>	</a:t>
            </a:r>
            <a:r>
              <a:rPr lang="pt-BR" dirty="0" smtClean="0">
                <a:latin typeface="Baskerville Old Face" panose="02020602080505020303" pitchFamily="18" charset="0"/>
              </a:rPr>
              <a:t>No </a:t>
            </a:r>
            <a:r>
              <a:rPr lang="pt-BR" dirty="0">
                <a:latin typeface="Baskerville Old Face" panose="02020602080505020303" pitchFamily="18" charset="0"/>
              </a:rPr>
              <a:t>que se refere ao financiamento </a:t>
            </a:r>
            <a:r>
              <a:rPr lang="pt-BR" dirty="0" smtClean="0">
                <a:latin typeface="Baskerville Old Face" panose="02020602080505020303" pitchFamily="18" charset="0"/>
              </a:rPr>
              <a:t>público, a pesquisa revelou que entre </a:t>
            </a:r>
            <a:r>
              <a:rPr lang="pt-BR" dirty="0">
                <a:latin typeface="Baskerville Old Face" panose="02020602080505020303" pitchFamily="18" charset="0"/>
              </a:rPr>
              <a:t>2014 </a:t>
            </a:r>
            <a:r>
              <a:rPr lang="pt-BR" dirty="0" smtClean="0">
                <a:latin typeface="Baskerville Old Face" panose="02020602080505020303" pitchFamily="18" charset="0"/>
              </a:rPr>
              <a:t>e 2016</a:t>
            </a:r>
            <a:r>
              <a:rPr lang="pt-BR" dirty="0">
                <a:latin typeface="Baskerville Old Face" panose="02020602080505020303" pitchFamily="18" charset="0"/>
              </a:rPr>
              <a:t>, os repasses para OSC no orçamento geral da União – incluindo tanto </a:t>
            </a:r>
            <a:r>
              <a:rPr lang="pt-BR" dirty="0" smtClean="0">
                <a:latin typeface="Baskerville Old Face" panose="02020602080505020303" pitchFamily="18" charset="0"/>
              </a:rPr>
              <a:t>as transferências </a:t>
            </a:r>
            <a:r>
              <a:rPr lang="pt-BR" dirty="0">
                <a:latin typeface="Baskerville Old Face" panose="02020602080505020303" pitchFamily="18" charset="0"/>
              </a:rPr>
              <a:t>diretas como as indiretas, por meio de Estados e municípios – </a:t>
            </a:r>
            <a:r>
              <a:rPr lang="pt-BR" dirty="0" smtClean="0">
                <a:latin typeface="Baskerville Old Face" panose="02020602080505020303" pitchFamily="18" charset="0"/>
              </a:rPr>
              <a:t>passaram de </a:t>
            </a:r>
            <a:r>
              <a:rPr lang="pt-BR" dirty="0">
                <a:latin typeface="Baskerville Old Face" panose="02020602080505020303" pitchFamily="18" charset="0"/>
              </a:rPr>
              <a:t>R$ 12,1 bilhões para R$ 2,3 bilhões, ou seja, </a:t>
            </a:r>
            <a:r>
              <a:rPr lang="pt-BR" b="1" dirty="0">
                <a:latin typeface="Baskerville Old Face" panose="02020602080505020303" pitchFamily="18" charset="0"/>
              </a:rPr>
              <a:t>uma queda de mais de 80%. </a:t>
            </a:r>
            <a:r>
              <a:rPr lang="pt-BR" dirty="0" smtClean="0">
                <a:latin typeface="Baskerville Old Face" panose="02020602080505020303" pitchFamily="18" charset="0"/>
              </a:rPr>
              <a:t>Com relação as </a:t>
            </a:r>
            <a:r>
              <a:rPr lang="pt-BR" dirty="0">
                <a:latin typeface="Baskerville Old Face" panose="02020602080505020303" pitchFamily="18" charset="0"/>
              </a:rPr>
              <a:t>transferências federais diretas, a diminuição no período é ainda maior</a:t>
            </a:r>
            <a:r>
              <a:rPr lang="pt-BR" dirty="0" smtClean="0">
                <a:latin typeface="Baskerville Old Face" panose="02020602080505020303" pitchFamily="18" charset="0"/>
              </a:rPr>
              <a:t>, </a:t>
            </a:r>
            <a:r>
              <a:rPr lang="pt-BR" b="1" dirty="0" smtClean="0">
                <a:latin typeface="Baskerville Old Face" panose="02020602080505020303" pitchFamily="18" charset="0"/>
              </a:rPr>
              <a:t>de </a:t>
            </a:r>
            <a:r>
              <a:rPr lang="pt-BR" b="1" dirty="0">
                <a:latin typeface="Baskerville Old Face" panose="02020602080505020303" pitchFamily="18" charset="0"/>
              </a:rPr>
              <a:t>quase 86% </a:t>
            </a:r>
            <a:r>
              <a:rPr lang="pt-BR" dirty="0">
                <a:latin typeface="Baskerville Old Face" panose="02020602080505020303" pitchFamily="18" charset="0"/>
              </a:rPr>
              <a:t>(R$ 2,5 </a:t>
            </a:r>
            <a:r>
              <a:rPr lang="pt-BR" dirty="0" smtClean="0">
                <a:latin typeface="Baskerville Old Face" panose="02020602080505020303" pitchFamily="18" charset="0"/>
              </a:rPr>
              <a:t>bilhões</a:t>
            </a:r>
            <a:r>
              <a:rPr lang="pt-BR" dirty="0">
                <a:latin typeface="Baskerville Old Face" panose="02020602080505020303" pitchFamily="18" charset="0"/>
              </a:rPr>
              <a:t>, em 2014, para R$ 353,5 milhões, em 2016</a:t>
            </a:r>
            <a:r>
              <a:rPr lang="pt-BR" dirty="0" smtClean="0">
                <a:latin typeface="Baskerville Old Face" panose="02020602080505020303" pitchFamily="18" charset="0"/>
              </a:rPr>
              <a:t>).</a:t>
            </a:r>
          </a:p>
          <a:p>
            <a:pPr marL="0" indent="0" algn="just">
              <a:lnSpc>
                <a:spcPct val="150000"/>
              </a:lnSpc>
              <a:spcBef>
                <a:spcPts val="600"/>
              </a:spcBef>
              <a:buNone/>
            </a:pPr>
            <a:endParaRPr lang="pt-BR" sz="2800" i="1" dirty="0" smtClean="0"/>
          </a:p>
          <a:p>
            <a:pPr marL="0" lvl="0" indent="0" algn="just">
              <a:lnSpc>
                <a:spcPct val="150000"/>
              </a:lnSpc>
              <a:buClr>
                <a:srgbClr val="D9B247"/>
              </a:buClr>
              <a:buNone/>
            </a:pPr>
            <a:r>
              <a:rPr lang="pt-BR" sz="1500" dirty="0">
                <a:solidFill>
                  <a:srgbClr val="C00000"/>
                </a:solidFill>
              </a:rPr>
              <a:t>Perfil das organizações da sociedade civil no Brasil / organizador: Felix Garcia Lopez. – Brasília : Ipea, 2018.176 p. : il., </a:t>
            </a:r>
            <a:r>
              <a:rPr lang="pt-BR" sz="1500" dirty="0" err="1">
                <a:solidFill>
                  <a:srgbClr val="C00000"/>
                </a:solidFill>
              </a:rPr>
              <a:t>gráfs</a:t>
            </a:r>
            <a:r>
              <a:rPr lang="pt-BR" sz="1500" dirty="0">
                <a:solidFill>
                  <a:srgbClr val="C00000"/>
                </a:solidFill>
              </a:rPr>
              <a:t>., </a:t>
            </a:r>
            <a:r>
              <a:rPr lang="pt-BR" sz="1500" dirty="0" err="1">
                <a:solidFill>
                  <a:srgbClr val="C00000"/>
                </a:solidFill>
              </a:rPr>
              <a:t>maps</a:t>
            </a:r>
            <a:r>
              <a:rPr lang="pt-BR" sz="1500" dirty="0">
                <a:solidFill>
                  <a:srgbClr val="C00000"/>
                </a:solidFill>
              </a:rPr>
              <a:t>. color.</a:t>
            </a:r>
          </a:p>
          <a:p>
            <a:pPr marL="0" indent="0" algn="just">
              <a:lnSpc>
                <a:spcPct val="150000"/>
              </a:lnSpc>
              <a:spcBef>
                <a:spcPts val="600"/>
              </a:spcBef>
              <a:buNone/>
            </a:pPr>
            <a:endParaRPr lang="pt-BR" sz="2800" i="1" dirty="0"/>
          </a:p>
        </p:txBody>
      </p:sp>
    </p:spTree>
    <p:extLst>
      <p:ext uri="{BB962C8B-B14F-4D97-AF65-F5344CB8AC3E}">
        <p14:creationId xmlns:p14="http://schemas.microsoft.com/office/powerpoint/2010/main" xmlns="" val="1987912815"/>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4294967295"/>
          </p:nvPr>
        </p:nvSpPr>
        <p:spPr>
          <a:xfrm>
            <a:off x="540913" y="631066"/>
            <a:ext cx="11075832" cy="5331852"/>
          </a:xfrm>
        </p:spPr>
        <p:txBody>
          <a:bodyPr>
            <a:noAutofit/>
          </a:bodyPr>
          <a:lstStyle/>
          <a:p>
            <a:pPr marL="0" indent="0" algn="just">
              <a:buNone/>
            </a:pPr>
            <a:endParaRPr lang="pt-BR" dirty="0">
              <a:latin typeface="Baskerville Old Face" panose="02020602080505020303" pitchFamily="18" charset="0"/>
            </a:endParaRPr>
          </a:p>
          <a:p>
            <a:pPr marL="0" indent="0" algn="just">
              <a:buNone/>
            </a:pPr>
            <a:r>
              <a:rPr lang="pt-BR" sz="2100" dirty="0" smtClean="0">
                <a:latin typeface="Baskerville Old Face" panose="02020602080505020303" pitchFamily="18" charset="0"/>
              </a:rPr>
              <a:t>VI </a:t>
            </a:r>
            <a:r>
              <a:rPr lang="pt-BR" sz="2100" dirty="0">
                <a:latin typeface="Baskerville Old Face" panose="02020602080505020303" pitchFamily="18" charset="0"/>
              </a:rPr>
              <a:t>- Notas Explicativas, elaboradas e assinadas por profissional legalmente habilitado, atendidas as </a:t>
            </a:r>
            <a:r>
              <a:rPr lang="pt-BR" sz="2100" dirty="0" smtClean="0">
                <a:latin typeface="Baskerville Old Face" panose="02020602080505020303" pitchFamily="18" charset="0"/>
              </a:rPr>
              <a:t>normas do </a:t>
            </a:r>
            <a:r>
              <a:rPr lang="pt-BR" sz="2100" dirty="0">
                <a:latin typeface="Baskerville Old Face" panose="02020602080505020303" pitchFamily="18" charset="0"/>
              </a:rPr>
              <a:t>Conselho Federal de Contabilidade.</a:t>
            </a:r>
          </a:p>
          <a:p>
            <a:pPr marL="0" indent="0" algn="just">
              <a:buNone/>
            </a:pPr>
            <a:r>
              <a:rPr lang="pt-BR" sz="2100" dirty="0">
                <a:latin typeface="Baskerville Old Face" panose="02020602080505020303" pitchFamily="18" charset="0"/>
              </a:rPr>
              <a:t>VII - A partir do dia 01 de maio de 2019, será cobrado como requisito para a Certificação de </a:t>
            </a:r>
            <a:r>
              <a:rPr lang="pt-BR" sz="2100" dirty="0" smtClean="0">
                <a:latin typeface="Baskerville Old Face" panose="02020602080505020303" pitchFamily="18" charset="0"/>
              </a:rPr>
              <a:t>Entidades Beneficentes </a:t>
            </a:r>
            <a:r>
              <a:rPr lang="pt-BR" sz="2100" dirty="0">
                <a:latin typeface="Baskerville Old Face" panose="02020602080505020303" pitchFamily="18" charset="0"/>
              </a:rPr>
              <a:t>de Assistência Social que a organização já integre o cadastro nacional de entidades </a:t>
            </a:r>
            <a:r>
              <a:rPr lang="pt-BR" sz="2100" dirty="0" smtClean="0">
                <a:latin typeface="Baskerville Old Face" panose="02020602080505020303" pitchFamily="18" charset="0"/>
              </a:rPr>
              <a:t>e organizações </a:t>
            </a:r>
            <a:r>
              <a:rPr lang="pt-BR" sz="2100" dirty="0">
                <a:latin typeface="Baskerville Old Face" panose="02020602080505020303" pitchFamily="18" charset="0"/>
              </a:rPr>
              <a:t>de assistência social de que trata o inciso XI do art. 19 da Lei nº 8.742, de 7 de dezembro </a:t>
            </a:r>
            <a:r>
              <a:rPr lang="pt-BR" sz="2100" dirty="0" smtClean="0">
                <a:latin typeface="Baskerville Old Face" panose="02020602080505020303" pitchFamily="18" charset="0"/>
              </a:rPr>
              <a:t>de 1993</a:t>
            </a:r>
            <a:r>
              <a:rPr lang="pt-BR" sz="2100" dirty="0">
                <a:latin typeface="Baskerville Old Face" panose="02020602080505020303" pitchFamily="18" charset="0"/>
              </a:rPr>
              <a:t>, no ano </a:t>
            </a:r>
            <a:r>
              <a:rPr lang="pt-BR" sz="2100" dirty="0" smtClean="0">
                <a:latin typeface="Baskerville Old Face" panose="02020602080505020303" pitchFamily="18" charset="0"/>
              </a:rPr>
              <a:t>anterior </a:t>
            </a:r>
            <a:r>
              <a:rPr lang="pt-BR" sz="2100" dirty="0">
                <a:latin typeface="Baskerville Old Face" panose="02020602080505020303" pitchFamily="18" charset="0"/>
              </a:rPr>
              <a:t>ao </a:t>
            </a:r>
            <a:r>
              <a:rPr lang="pt-BR" sz="2100" dirty="0" smtClean="0">
                <a:latin typeface="Baskerville Old Face" panose="02020602080505020303" pitchFamily="18" charset="0"/>
              </a:rPr>
              <a:t>requerimento.</a:t>
            </a:r>
          </a:p>
          <a:p>
            <a:pPr marL="0" indent="0" algn="just">
              <a:buNone/>
            </a:pPr>
            <a:endParaRPr lang="pt-BR" sz="2100" dirty="0">
              <a:latin typeface="Baskerville Old Face" panose="02020602080505020303" pitchFamily="18" charset="0"/>
            </a:endParaRPr>
          </a:p>
          <a:p>
            <a:pPr marL="0" indent="0" algn="just">
              <a:buNone/>
            </a:pPr>
            <a:r>
              <a:rPr lang="pt-BR" sz="2100" dirty="0" smtClean="0">
                <a:latin typeface="Baskerville Old Face" panose="02020602080505020303" pitchFamily="18" charset="0"/>
              </a:rPr>
              <a:t>PARA MAIORES DETALHES ACESSE: </a:t>
            </a:r>
            <a:r>
              <a:rPr lang="pt-BR" sz="2100" b="1" i="1" dirty="0" smtClean="0">
                <a:latin typeface="Baskerville Old Face" panose="02020602080505020303" pitchFamily="18" charset="0"/>
              </a:rPr>
              <a:t>Passos para a certificação CEBAS assistência social:</a:t>
            </a:r>
          </a:p>
          <a:p>
            <a:pPr marL="0" indent="0" algn="just">
              <a:buNone/>
            </a:pPr>
            <a:r>
              <a:rPr lang="pt-BR" sz="2000" dirty="0">
                <a:hlinkClick r:id="rId2"/>
              </a:rPr>
              <a:t>http://www.mds.gov.br/webarquivos/arquivo/assistencia_social/cneas/CEBAS%20-%20Cartilha.docx.pdf</a:t>
            </a:r>
            <a:endParaRPr lang="pt-BR" sz="2100" dirty="0">
              <a:latin typeface="Baskerville Old Face" panose="02020602080505020303" pitchFamily="18" charset="0"/>
            </a:endParaRPr>
          </a:p>
        </p:txBody>
      </p:sp>
    </p:spTree>
    <p:extLst>
      <p:ext uri="{BB962C8B-B14F-4D97-AF65-F5344CB8AC3E}">
        <p14:creationId xmlns:p14="http://schemas.microsoft.com/office/powerpoint/2010/main" xmlns="" val="3165664805"/>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4294967295"/>
          </p:nvPr>
        </p:nvSpPr>
        <p:spPr>
          <a:xfrm>
            <a:off x="540913" y="850006"/>
            <a:ext cx="11075832" cy="4984123"/>
          </a:xfrm>
        </p:spPr>
        <p:txBody>
          <a:bodyPr>
            <a:noAutofit/>
          </a:bodyPr>
          <a:lstStyle/>
          <a:p>
            <a:pPr marL="0" indent="0" algn="ctr">
              <a:buNone/>
            </a:pPr>
            <a:r>
              <a:rPr lang="pt-BR" b="1" u="sng" dirty="0" smtClean="0">
                <a:latin typeface="Baskerville Old Face" panose="02020602080505020303" pitchFamily="18" charset="0"/>
              </a:rPr>
              <a:t>Lei 13.019/14 - </a:t>
            </a:r>
            <a:r>
              <a:rPr lang="pt-BR" b="1" u="sng" dirty="0" smtClean="0"/>
              <a:t>Marco </a:t>
            </a:r>
            <a:r>
              <a:rPr lang="pt-BR" b="1" u="sng" dirty="0"/>
              <a:t>Regulatório das Organizações da Sociedade Civil (MROSC</a:t>
            </a:r>
            <a:r>
              <a:rPr lang="pt-BR" b="1" u="sng" dirty="0" smtClean="0"/>
              <a:t>)</a:t>
            </a:r>
            <a:endParaRPr lang="pt-BR" b="1" u="sng" dirty="0" smtClean="0">
              <a:latin typeface="Baskerville Old Face" panose="02020602080505020303" pitchFamily="18" charset="0"/>
            </a:endParaRPr>
          </a:p>
          <a:p>
            <a:pPr marL="0" indent="0" algn="just">
              <a:buNone/>
            </a:pPr>
            <a:r>
              <a:rPr lang="pt-BR" sz="2800" b="1" dirty="0" smtClean="0">
                <a:latin typeface="Baskerville Old Face" panose="02020602080505020303" pitchFamily="18" charset="0"/>
              </a:rPr>
              <a:t>	</a:t>
            </a:r>
            <a:r>
              <a:rPr lang="pt-BR" sz="2200" dirty="0" smtClean="0">
                <a:latin typeface="Baskerville Old Face" panose="02020602080505020303" pitchFamily="18" charset="0"/>
              </a:rPr>
              <a:t>A Lei 13204 de 2015, que altera o MROSC, dentre as inovações, traz a revogação da Lei nº 91 de 1935, que tratava dos títulos de Utilidade Pública Federal. Portanto, todas as organizações sem fins lucrativos, se em seu estatuto social constar as exigências previstas no MROSC, poderão obter os benefícios até então concedidos pela titulação de Utilidade Pública Federal, entre eles: </a:t>
            </a:r>
          </a:p>
          <a:p>
            <a:pPr algn="just">
              <a:buFont typeface="Wingdings" panose="05000000000000000000" pitchFamily="2" charset="2"/>
              <a:buChar char="§"/>
            </a:pPr>
            <a:r>
              <a:rPr lang="pt-BR" sz="2200" dirty="0" smtClean="0">
                <a:latin typeface="Baskerville Old Face" panose="02020602080505020303" pitchFamily="18" charset="0"/>
              </a:rPr>
              <a:t>Receber doações de empresas, até o limite de 2% (dois por cento) de sua receita bruta; </a:t>
            </a:r>
          </a:p>
          <a:p>
            <a:pPr algn="just">
              <a:buFont typeface="Wingdings" panose="05000000000000000000" pitchFamily="2" charset="2"/>
              <a:buChar char="§"/>
            </a:pPr>
            <a:r>
              <a:rPr lang="pt-BR" sz="2200" dirty="0" smtClean="0">
                <a:latin typeface="Baskerville Old Face" panose="02020602080505020303" pitchFamily="18" charset="0"/>
              </a:rPr>
              <a:t>Receber bens móveis considerados irrecuperáveis, apreendidos, abandonados ou disponíveis, administrados pela Secretaria da Receita Federal do Brasil; </a:t>
            </a:r>
          </a:p>
          <a:p>
            <a:pPr algn="just">
              <a:buFont typeface="Wingdings" panose="05000000000000000000" pitchFamily="2" charset="2"/>
              <a:buChar char="§"/>
            </a:pPr>
            <a:r>
              <a:rPr lang="pt-BR" sz="2200" dirty="0" smtClean="0">
                <a:latin typeface="Baskerville Old Face" panose="02020602080505020303" pitchFamily="18" charset="0"/>
              </a:rPr>
              <a:t>Distribuir ou prometer distribuir prêmios, mediante sorteios, vale brindes, concursos ou operações assemelhadas, com o intuito de arrecadar recursos adicionais destinados à sua manutenção ou custeio.</a:t>
            </a:r>
            <a:endParaRPr lang="pt-BR" sz="2200" dirty="0">
              <a:solidFill>
                <a:schemeClr val="tx1"/>
              </a:solidFill>
              <a:latin typeface="Baskerville Old Face" panose="02020602080505020303" pitchFamily="18" charset="0"/>
            </a:endParaRPr>
          </a:p>
        </p:txBody>
      </p:sp>
      <p:pic>
        <p:nvPicPr>
          <p:cNvPr id="2" name="Imagem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907627" y="4945488"/>
            <a:ext cx="3245477" cy="1661374"/>
          </a:xfrm>
          <a:prstGeom prst="rect">
            <a:avLst/>
          </a:prstGeom>
        </p:spPr>
      </p:pic>
    </p:spTree>
    <p:extLst>
      <p:ext uri="{BB962C8B-B14F-4D97-AF65-F5344CB8AC3E}">
        <p14:creationId xmlns:p14="http://schemas.microsoft.com/office/powerpoint/2010/main" xmlns="" val="961435278"/>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4294967295"/>
          </p:nvPr>
        </p:nvSpPr>
        <p:spPr>
          <a:xfrm>
            <a:off x="540913" y="850006"/>
            <a:ext cx="11075832" cy="4984123"/>
          </a:xfrm>
        </p:spPr>
        <p:txBody>
          <a:bodyPr>
            <a:noAutofit/>
          </a:bodyPr>
          <a:lstStyle/>
          <a:p>
            <a:pPr marL="0" indent="0" algn="ctr">
              <a:buNone/>
            </a:pPr>
            <a:r>
              <a:rPr lang="pt-BR" sz="2600" b="1" u="sng" dirty="0" smtClean="0">
                <a:latin typeface="Baskerville Old Face" panose="02020602080505020303" pitchFamily="18" charset="0"/>
              </a:rPr>
              <a:t>Lei 13.019/14 - Marco </a:t>
            </a:r>
            <a:r>
              <a:rPr lang="pt-BR" sz="2600" b="1" u="sng" dirty="0">
                <a:latin typeface="Baskerville Old Face" panose="02020602080505020303" pitchFamily="18" charset="0"/>
              </a:rPr>
              <a:t>Regulatório das Organizações da Sociedade Civil (MROSC</a:t>
            </a:r>
            <a:r>
              <a:rPr lang="pt-BR" sz="2600" b="1" u="sng" dirty="0" smtClean="0">
                <a:latin typeface="Baskerville Old Face" panose="02020602080505020303" pitchFamily="18" charset="0"/>
              </a:rPr>
              <a:t>)</a:t>
            </a:r>
          </a:p>
          <a:p>
            <a:pPr marL="0" indent="0" algn="just">
              <a:buNone/>
            </a:pPr>
            <a:r>
              <a:rPr lang="pt-BR" sz="2600" b="1" dirty="0" smtClean="0">
                <a:latin typeface="Baskerville Old Face" panose="02020602080505020303" pitchFamily="18" charset="0"/>
              </a:rPr>
              <a:t>	</a:t>
            </a:r>
          </a:p>
          <a:p>
            <a:pPr algn="just">
              <a:buFont typeface="Wingdings" panose="05000000000000000000" pitchFamily="2" charset="2"/>
              <a:buChar char="ü"/>
            </a:pPr>
            <a:r>
              <a:rPr lang="pt-BR" sz="2600" b="1" dirty="0" smtClean="0">
                <a:latin typeface="Baskerville Old Face" panose="02020602080505020303" pitchFamily="18" charset="0"/>
              </a:rPr>
              <a:t>	Segurança jurídica da parceria - </a:t>
            </a:r>
            <a:r>
              <a:rPr lang="pt-BR" sz="2600" dirty="0" smtClean="0">
                <a:latin typeface="Baskerville Old Face" panose="02020602080505020303" pitchFamily="18" charset="0"/>
              </a:rPr>
              <a:t>Detalha como </a:t>
            </a:r>
            <a:r>
              <a:rPr lang="pt-BR" sz="2600" dirty="0">
                <a:latin typeface="Baskerville Old Face" panose="02020602080505020303" pitchFamily="18" charset="0"/>
              </a:rPr>
              <a:t>podem ser empregados os recursos recebidos pela OSC (inclusive </a:t>
            </a:r>
            <a:r>
              <a:rPr lang="pt-BR" sz="2600" dirty="0" smtClean="0">
                <a:latin typeface="Baskerville Old Face" panose="02020602080505020303" pitchFamily="18" charset="0"/>
              </a:rPr>
              <a:t>para remuneração </a:t>
            </a:r>
            <a:r>
              <a:rPr lang="pt-BR" sz="2600" dirty="0">
                <a:latin typeface="Baskerville Old Face" panose="02020602080505020303" pitchFamily="18" charset="0"/>
              </a:rPr>
              <a:t>de </a:t>
            </a:r>
            <a:r>
              <a:rPr lang="pt-BR" sz="2600" dirty="0" smtClean="0">
                <a:latin typeface="Baskerville Old Face" panose="02020602080505020303" pitchFamily="18" charset="0"/>
              </a:rPr>
              <a:t>pessoal </a:t>
            </a:r>
            <a:r>
              <a:rPr lang="pt-BR" sz="2600" dirty="0">
                <a:latin typeface="Baskerville Old Face" panose="02020602080505020303" pitchFamily="18" charset="0"/>
              </a:rPr>
              <a:t>próprio e custos indiretos</a:t>
            </a:r>
            <a:r>
              <a:rPr lang="pt-BR" sz="2600" dirty="0" smtClean="0">
                <a:latin typeface="Baskerville Old Face" panose="02020602080505020303" pitchFamily="18" charset="0"/>
              </a:rPr>
              <a:t>). </a:t>
            </a:r>
          </a:p>
          <a:p>
            <a:pPr algn="just">
              <a:buFont typeface="Wingdings" panose="05000000000000000000" pitchFamily="2" charset="2"/>
              <a:buChar char="ü"/>
            </a:pPr>
            <a:r>
              <a:rPr lang="pt-BR" sz="2600" dirty="0">
                <a:latin typeface="Baskerville Old Face" panose="02020602080505020303" pitchFamily="18" charset="0"/>
              </a:rPr>
              <a:t>	</a:t>
            </a:r>
            <a:r>
              <a:rPr lang="pt-BR" sz="2600" b="1" dirty="0" smtClean="0">
                <a:latin typeface="Baskerville Old Face" panose="02020602080505020303" pitchFamily="18" charset="0"/>
              </a:rPr>
              <a:t>Maior autonomia das OSC </a:t>
            </a:r>
            <a:r>
              <a:rPr lang="pt-BR" sz="2600" dirty="0" smtClean="0">
                <a:latin typeface="Baskerville Old Face" panose="02020602080505020303" pitchFamily="18" charset="0"/>
              </a:rPr>
              <a:t>- priorização </a:t>
            </a:r>
            <a:r>
              <a:rPr lang="pt-BR" sz="2600" dirty="0">
                <a:latin typeface="Baskerville Old Face" panose="02020602080505020303" pitchFamily="18" charset="0"/>
              </a:rPr>
              <a:t>do controle de </a:t>
            </a:r>
            <a:r>
              <a:rPr lang="pt-BR" sz="2600" dirty="0" smtClean="0">
                <a:latin typeface="Baskerville Old Face" panose="02020602080505020303" pitchFamily="18" charset="0"/>
              </a:rPr>
              <a:t>resultados, com maior respeito </a:t>
            </a:r>
            <a:r>
              <a:rPr lang="pt-BR" sz="2600" dirty="0">
                <a:latin typeface="Baskerville Old Face" panose="02020602080505020303" pitchFamily="18" charset="0"/>
              </a:rPr>
              <a:t>à autonomia das OSC para decidir os meios pelos quais buscar as </a:t>
            </a:r>
            <a:r>
              <a:rPr lang="pt-BR" sz="2600" dirty="0" smtClean="0">
                <a:latin typeface="Baskerville Old Face" panose="02020602080505020303" pitchFamily="18" charset="0"/>
              </a:rPr>
              <a:t>metas pactuadas</a:t>
            </a:r>
            <a:r>
              <a:rPr lang="pt-BR" sz="2600" dirty="0">
                <a:latin typeface="Baskerville Old Face" panose="02020602080505020303" pitchFamily="18" charset="0"/>
              </a:rPr>
              <a:t>.</a:t>
            </a:r>
            <a:endParaRPr lang="pt-BR" sz="2600" b="1" dirty="0">
              <a:solidFill>
                <a:schemeClr val="tx1"/>
              </a:solidFill>
              <a:latin typeface="Baskerville Old Face" panose="02020602080505020303" pitchFamily="18" charset="0"/>
            </a:endParaRPr>
          </a:p>
        </p:txBody>
      </p:sp>
      <p:pic>
        <p:nvPicPr>
          <p:cNvPr id="2" name="Imagem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907627" y="4636394"/>
            <a:ext cx="3245477" cy="1970468"/>
          </a:xfrm>
          <a:prstGeom prst="rect">
            <a:avLst/>
          </a:prstGeom>
        </p:spPr>
      </p:pic>
    </p:spTree>
    <p:extLst>
      <p:ext uri="{BB962C8B-B14F-4D97-AF65-F5344CB8AC3E}">
        <p14:creationId xmlns:p14="http://schemas.microsoft.com/office/powerpoint/2010/main" xmlns="" val="3049134090"/>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4294967295"/>
          </p:nvPr>
        </p:nvSpPr>
        <p:spPr>
          <a:xfrm>
            <a:off x="540913" y="850006"/>
            <a:ext cx="11075832" cy="4984123"/>
          </a:xfrm>
        </p:spPr>
        <p:txBody>
          <a:bodyPr>
            <a:noAutofit/>
          </a:bodyPr>
          <a:lstStyle/>
          <a:p>
            <a:pPr marL="0" indent="0" algn="ctr">
              <a:buNone/>
            </a:pPr>
            <a:r>
              <a:rPr lang="pt-BR" sz="2600" b="1" u="sng" dirty="0" smtClean="0">
                <a:latin typeface="Baskerville Old Face" panose="02020602080505020303" pitchFamily="18" charset="0"/>
              </a:rPr>
              <a:t>Lei 13.019/14 - Marco </a:t>
            </a:r>
            <a:r>
              <a:rPr lang="pt-BR" sz="2600" b="1" u="sng" dirty="0">
                <a:latin typeface="Baskerville Old Face" panose="02020602080505020303" pitchFamily="18" charset="0"/>
              </a:rPr>
              <a:t>Regulatório das Organizações da Sociedade Civil (MROSC</a:t>
            </a:r>
            <a:r>
              <a:rPr lang="pt-BR" sz="2600" b="1" u="sng" dirty="0" smtClean="0">
                <a:latin typeface="Baskerville Old Face" panose="02020602080505020303" pitchFamily="18" charset="0"/>
              </a:rPr>
              <a:t>)</a:t>
            </a:r>
          </a:p>
          <a:p>
            <a:pPr marL="0" indent="0" algn="ctr">
              <a:buNone/>
            </a:pPr>
            <a:r>
              <a:rPr lang="pt-BR" sz="2600" b="1" dirty="0" smtClean="0">
                <a:latin typeface="Baskerville Old Face" panose="02020602080505020303" pitchFamily="18" charset="0"/>
              </a:rPr>
              <a:t>	</a:t>
            </a:r>
            <a:r>
              <a:rPr lang="pt-BR" sz="2600" b="1" dirty="0" smtClean="0">
                <a:solidFill>
                  <a:srgbClr val="C00000"/>
                </a:solidFill>
                <a:latin typeface="Baskerville Old Face" panose="02020602080505020303" pitchFamily="18" charset="0"/>
              </a:rPr>
              <a:t>NÃO SE APLICA – ART. 3º.</a:t>
            </a:r>
          </a:p>
          <a:p>
            <a:pPr marL="0" indent="0" algn="ctr">
              <a:buNone/>
            </a:pPr>
            <a:endParaRPr lang="pt-BR" sz="2600" b="1" dirty="0" smtClean="0">
              <a:solidFill>
                <a:srgbClr val="C00000"/>
              </a:solidFill>
              <a:latin typeface="Baskerville Old Face" panose="02020602080505020303" pitchFamily="18" charset="0"/>
            </a:endParaRPr>
          </a:p>
          <a:p>
            <a:pPr algn="just">
              <a:buFont typeface="Wingdings" panose="05000000000000000000" pitchFamily="2" charset="2"/>
              <a:buChar char="ü"/>
            </a:pPr>
            <a:r>
              <a:rPr lang="pt-BR" sz="2800" dirty="0" smtClean="0"/>
              <a:t>	Aos </a:t>
            </a:r>
            <a:r>
              <a:rPr lang="pt-BR" sz="2800" dirty="0"/>
              <a:t>termos de parceria celebrados com organizações da sociedade civil de interesse público (OSCIP</a:t>
            </a:r>
            <a:r>
              <a:rPr lang="pt-BR" sz="2800" dirty="0" smtClean="0"/>
              <a:t>) que </a:t>
            </a:r>
            <a:r>
              <a:rPr lang="pt-BR" sz="2800" dirty="0"/>
              <a:t>continuam regidos pela Lei </a:t>
            </a:r>
            <a:r>
              <a:rPr lang="pt-BR" sz="2800" dirty="0" smtClean="0"/>
              <a:t>9.790/1999;</a:t>
            </a:r>
          </a:p>
          <a:p>
            <a:pPr algn="just">
              <a:buFont typeface="Wingdings" panose="05000000000000000000" pitchFamily="2" charset="2"/>
              <a:buChar char="ü"/>
            </a:pPr>
            <a:r>
              <a:rPr lang="pt-BR" sz="2800" dirty="0">
                <a:solidFill>
                  <a:schemeClr val="tx1"/>
                </a:solidFill>
                <a:latin typeface="Baskerville Old Face" panose="02020602080505020303" pitchFamily="18" charset="0"/>
              </a:rPr>
              <a:t>	</a:t>
            </a:r>
            <a:r>
              <a:rPr lang="pt-BR" sz="2800" dirty="0"/>
              <a:t> </a:t>
            </a:r>
            <a:r>
              <a:rPr lang="pt-BR" sz="2800" dirty="0" smtClean="0"/>
              <a:t>Aos contratos </a:t>
            </a:r>
            <a:r>
              <a:rPr lang="pt-BR" sz="2800" dirty="0"/>
              <a:t>de gestão celebrados com organizações sociais, previstos na Lei </a:t>
            </a:r>
            <a:r>
              <a:rPr lang="pt-BR" sz="2800" dirty="0" smtClean="0"/>
              <a:t>9.637/1998;</a:t>
            </a:r>
          </a:p>
          <a:p>
            <a:pPr algn="just">
              <a:buFont typeface="Wingdings" panose="05000000000000000000" pitchFamily="2" charset="2"/>
              <a:buChar char="ü"/>
            </a:pPr>
            <a:r>
              <a:rPr lang="pt-BR" sz="2800" dirty="0">
                <a:solidFill>
                  <a:schemeClr val="tx1"/>
                </a:solidFill>
                <a:latin typeface="Baskerville Old Face" panose="02020602080505020303" pitchFamily="18" charset="0"/>
              </a:rPr>
              <a:t>	</a:t>
            </a:r>
            <a:r>
              <a:rPr lang="pt-BR" sz="2800" dirty="0"/>
              <a:t>  </a:t>
            </a:r>
            <a:r>
              <a:rPr lang="pt-BR" sz="2800" dirty="0" smtClean="0"/>
              <a:t>Aos </a:t>
            </a:r>
            <a:r>
              <a:rPr lang="pt-BR" sz="2800" dirty="0"/>
              <a:t>convênios com entidades filantrópicas sem fins lucrativos, na área de saúde, para serviços complementares ao SUS.</a:t>
            </a:r>
            <a:endParaRPr lang="pt-BR" sz="2600" dirty="0" smtClean="0">
              <a:solidFill>
                <a:schemeClr val="tx1"/>
              </a:solidFill>
              <a:latin typeface="Baskerville Old Face" panose="02020602080505020303" pitchFamily="18" charset="0"/>
            </a:endParaRPr>
          </a:p>
        </p:txBody>
      </p:sp>
    </p:spTree>
    <p:extLst>
      <p:ext uri="{BB962C8B-B14F-4D97-AF65-F5344CB8AC3E}">
        <p14:creationId xmlns:p14="http://schemas.microsoft.com/office/powerpoint/2010/main" xmlns="" val="3370379029"/>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4294967295"/>
          </p:nvPr>
        </p:nvSpPr>
        <p:spPr>
          <a:xfrm>
            <a:off x="540913" y="850006"/>
            <a:ext cx="11075832" cy="4984123"/>
          </a:xfrm>
        </p:spPr>
        <p:txBody>
          <a:bodyPr>
            <a:noAutofit/>
          </a:bodyPr>
          <a:lstStyle/>
          <a:p>
            <a:pPr marL="0" indent="0" algn="ctr">
              <a:buNone/>
            </a:pPr>
            <a:r>
              <a:rPr lang="pt-BR" sz="2600" b="1" u="sng" dirty="0" smtClean="0">
                <a:latin typeface="Baskerville Old Face" panose="02020602080505020303" pitchFamily="18" charset="0"/>
              </a:rPr>
              <a:t>Lei 13.019/14 - Marco </a:t>
            </a:r>
            <a:r>
              <a:rPr lang="pt-BR" sz="2600" b="1" u="sng" dirty="0">
                <a:latin typeface="Baskerville Old Face" panose="02020602080505020303" pitchFamily="18" charset="0"/>
              </a:rPr>
              <a:t>Regulatório das Organizações da Sociedade Civil (MROSC</a:t>
            </a:r>
            <a:r>
              <a:rPr lang="pt-BR" sz="2600" b="1" u="sng" dirty="0" smtClean="0">
                <a:latin typeface="Baskerville Old Face" panose="02020602080505020303" pitchFamily="18" charset="0"/>
              </a:rPr>
              <a:t>)</a:t>
            </a:r>
          </a:p>
          <a:p>
            <a:pPr marL="0" indent="0" algn="ctr">
              <a:buNone/>
            </a:pPr>
            <a:r>
              <a:rPr lang="pt-BR" sz="2600" b="1" dirty="0" smtClean="0">
                <a:latin typeface="Baskerville Old Face" panose="02020602080505020303" pitchFamily="18" charset="0"/>
              </a:rPr>
              <a:t>DESAFIOS</a:t>
            </a:r>
          </a:p>
          <a:p>
            <a:pPr marL="0" indent="0" algn="ctr">
              <a:buNone/>
            </a:pPr>
            <a:endParaRPr lang="pt-BR" sz="2600" b="1" dirty="0" smtClean="0">
              <a:latin typeface="Baskerville Old Face" panose="02020602080505020303" pitchFamily="18" charset="0"/>
            </a:endParaRPr>
          </a:p>
          <a:p>
            <a:pPr marL="0" indent="0" algn="just">
              <a:buNone/>
            </a:pPr>
            <a:r>
              <a:rPr lang="pt-BR" sz="2600" b="1" dirty="0" smtClean="0">
                <a:latin typeface="Baskerville Old Face" panose="02020602080505020303" pitchFamily="18" charset="0"/>
              </a:rPr>
              <a:t>IMPLEMENTAÇÃO: </a:t>
            </a:r>
            <a:r>
              <a:rPr lang="pt-BR" sz="2600" dirty="0" smtClean="0">
                <a:latin typeface="Baskerville Old Face" panose="02020602080505020303" pitchFamily="18" charset="0"/>
              </a:rPr>
              <a:t>Como aplicar o MROSC diante de realidades brasileiras tão diferentes? E como conter a possível multiplicação de regulamentos de parcerias paradoxais por esse país a fora?      </a:t>
            </a:r>
          </a:p>
          <a:p>
            <a:pPr marL="0" indent="0" algn="just">
              <a:buNone/>
            </a:pPr>
            <a:endParaRPr lang="pt-BR" sz="2600" b="1" dirty="0" smtClean="0">
              <a:latin typeface="Baskerville Old Face" panose="02020602080505020303" pitchFamily="18" charset="0"/>
            </a:endParaRPr>
          </a:p>
          <a:p>
            <a:pPr marL="0" indent="0" algn="just">
              <a:buNone/>
            </a:pPr>
            <a:r>
              <a:rPr lang="pt-BR" sz="2600" b="1" dirty="0" smtClean="0">
                <a:latin typeface="Baskerville Old Face" panose="02020602080505020303" pitchFamily="18" charset="0"/>
              </a:rPr>
              <a:t>FINANCIAMENTO PÚBLICO: </a:t>
            </a:r>
            <a:r>
              <a:rPr lang="pt-BR" sz="2600" dirty="0" smtClean="0">
                <a:latin typeface="Baskerville Old Face" panose="02020602080505020303" pitchFamily="18" charset="0"/>
              </a:rPr>
              <a:t>Diante das incertezas orçamentárias da União, dos Estados e dos Municípios, da drástica redução de repasse de recursos federais e do atual cenário político, o que esperar?</a:t>
            </a:r>
            <a:endParaRPr lang="pt-BR" sz="2600" dirty="0">
              <a:latin typeface="Baskerville Old Face" panose="02020602080505020303" pitchFamily="18" charset="0"/>
            </a:endParaRPr>
          </a:p>
          <a:p>
            <a:pPr marL="0" indent="0" algn="just">
              <a:buNone/>
            </a:pPr>
            <a:r>
              <a:rPr lang="pt-BR" b="1" dirty="0" smtClean="0">
                <a:latin typeface="Baskerville Old Face" panose="02020602080505020303" pitchFamily="18" charset="0"/>
              </a:rPr>
              <a:t> 	</a:t>
            </a:r>
            <a:endParaRPr lang="pt-BR" b="1" dirty="0" smtClean="0">
              <a:solidFill>
                <a:srgbClr val="C00000"/>
              </a:solidFill>
              <a:latin typeface="Baskerville Old Face" panose="02020602080505020303" pitchFamily="18" charset="0"/>
            </a:endParaRPr>
          </a:p>
        </p:txBody>
      </p:sp>
    </p:spTree>
    <p:extLst>
      <p:ext uri="{BB962C8B-B14F-4D97-AF65-F5344CB8AC3E}">
        <p14:creationId xmlns:p14="http://schemas.microsoft.com/office/powerpoint/2010/main" xmlns="" val="1797059945"/>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4294967295"/>
          </p:nvPr>
        </p:nvSpPr>
        <p:spPr>
          <a:xfrm>
            <a:off x="540913" y="850006"/>
            <a:ext cx="11075832" cy="4984123"/>
          </a:xfrm>
        </p:spPr>
        <p:txBody>
          <a:bodyPr>
            <a:noAutofit/>
          </a:bodyPr>
          <a:lstStyle/>
          <a:p>
            <a:pPr marL="0" indent="0" algn="just">
              <a:buNone/>
            </a:pPr>
            <a:r>
              <a:rPr lang="pt-BR" sz="2800" b="1" u="sng" dirty="0"/>
              <a:t>Tributação de doações a OSC</a:t>
            </a:r>
            <a:r>
              <a:rPr lang="pt-BR" sz="2800" b="1" u="sng" dirty="0" smtClean="0"/>
              <a:t>:</a:t>
            </a:r>
            <a:r>
              <a:rPr lang="pt-BR" sz="2800" b="1" u="sng" dirty="0"/>
              <a:t> Imposto sobre Transmissão </a:t>
            </a:r>
            <a:r>
              <a:rPr lang="pt-BR" sz="2800" b="1" i="1" u="sng" dirty="0"/>
              <a:t>Causa Mortis </a:t>
            </a:r>
            <a:r>
              <a:rPr lang="pt-BR" sz="2800" b="1" u="sng" dirty="0"/>
              <a:t>e Doação (ITCMD</a:t>
            </a:r>
            <a:r>
              <a:rPr lang="pt-BR" sz="2800" b="1" u="sng" dirty="0" smtClean="0"/>
              <a:t>)</a:t>
            </a:r>
            <a:endParaRPr lang="pt-BR" sz="2600" b="1" u="sng" dirty="0" smtClean="0">
              <a:latin typeface="Baskerville Old Face" panose="02020602080505020303" pitchFamily="18" charset="0"/>
            </a:endParaRPr>
          </a:p>
          <a:p>
            <a:pPr marL="0" indent="0" algn="just">
              <a:buNone/>
            </a:pPr>
            <a:r>
              <a:rPr lang="pt-BR" dirty="0" smtClean="0"/>
              <a:t>	O </a:t>
            </a:r>
            <a:r>
              <a:rPr lang="pt-BR" dirty="0"/>
              <a:t>ITCMD brasileiro é sujeito a uma </a:t>
            </a:r>
            <a:r>
              <a:rPr lang="pt-BR" dirty="0" smtClean="0"/>
              <a:t>disciplina legal </a:t>
            </a:r>
            <a:r>
              <a:rPr lang="pt-BR" dirty="0"/>
              <a:t>um tanto confusa. Como se trata de um imposto de competência estadual, </a:t>
            </a:r>
            <a:r>
              <a:rPr lang="pt-BR" dirty="0" smtClean="0"/>
              <a:t>as diversas </a:t>
            </a:r>
            <a:r>
              <a:rPr lang="pt-BR" dirty="0"/>
              <a:t>legislações variam muito conforme o </a:t>
            </a:r>
            <a:r>
              <a:rPr lang="pt-BR" dirty="0" smtClean="0"/>
              <a:t>Estado. As alíquotas flutuam entre 2% a 8% do valor da doação. </a:t>
            </a:r>
          </a:p>
          <a:p>
            <a:pPr marL="0" indent="0" algn="just">
              <a:buNone/>
            </a:pPr>
            <a:r>
              <a:rPr lang="pt-BR" dirty="0" smtClean="0"/>
              <a:t>	Atualmente</a:t>
            </a:r>
            <a:r>
              <a:rPr lang="pt-BR" dirty="0"/>
              <a:t>, </a:t>
            </a:r>
            <a:r>
              <a:rPr lang="pt-BR" dirty="0" smtClean="0"/>
              <a:t>09 </a:t>
            </a:r>
            <a:r>
              <a:rPr lang="pt-BR" dirty="0"/>
              <a:t>E</a:t>
            </a:r>
            <a:r>
              <a:rPr lang="pt-BR" dirty="0" smtClean="0"/>
              <a:t>stados preveem </a:t>
            </a:r>
            <a:r>
              <a:rPr lang="pt-BR" dirty="0"/>
              <a:t>algum tipo de isenção para as doações direcionadas às </a:t>
            </a:r>
            <a:r>
              <a:rPr lang="pt-BR" dirty="0" smtClean="0"/>
              <a:t>OSC:</a:t>
            </a:r>
            <a:r>
              <a:rPr lang="pt-BR" dirty="0"/>
              <a:t> </a:t>
            </a:r>
            <a:r>
              <a:rPr lang="pt-BR" b="1" dirty="0"/>
              <a:t>Acre, Ceará, Minas Gerais, Paraná, Pernambuco, Rio de Janeiro, Santa Catarina, São Paulo e Tocantins.</a:t>
            </a:r>
            <a:r>
              <a:rPr lang="pt-BR" dirty="0"/>
              <a:t> </a:t>
            </a:r>
            <a:r>
              <a:rPr lang="pt-BR" dirty="0" smtClean="0"/>
              <a:t>O Rio </a:t>
            </a:r>
            <a:r>
              <a:rPr lang="pt-BR" dirty="0"/>
              <a:t>de Janeiro é o que concede isenção para doações às </a:t>
            </a:r>
            <a:r>
              <a:rPr lang="pt-BR" dirty="0" smtClean="0"/>
              <a:t>OSC </a:t>
            </a:r>
            <a:r>
              <a:rPr lang="pt-BR" dirty="0"/>
              <a:t>de forma mais ampla, abarcando um rol extenso de causas apoiadas, como </a:t>
            </a:r>
            <a:r>
              <a:rPr lang="pt-BR" dirty="0" smtClean="0"/>
              <a:t>educação</a:t>
            </a:r>
            <a:r>
              <a:rPr lang="pt-BR" dirty="0"/>
              <a:t>, saúde, assistência social, cultura, meio ambiente e direitos humanos</a:t>
            </a:r>
            <a:r>
              <a:rPr lang="pt-BR" dirty="0" smtClean="0"/>
              <a:t>.</a:t>
            </a:r>
          </a:p>
          <a:p>
            <a:pPr marL="0" indent="0" algn="just">
              <a:buNone/>
            </a:pPr>
            <a:r>
              <a:rPr lang="pt-BR" b="1" dirty="0" smtClean="0">
                <a:latin typeface="Baskerville Old Face" panose="02020602080505020303" pitchFamily="18" charset="0"/>
              </a:rPr>
              <a:t>	Mapa ITCMD atualizado 2018: </a:t>
            </a:r>
            <a:r>
              <a:rPr lang="pt-BR" b="1" dirty="0">
                <a:solidFill>
                  <a:srgbClr val="C00000"/>
                </a:solidFill>
              </a:rPr>
              <a:t>https://</a:t>
            </a:r>
            <a:r>
              <a:rPr lang="pt-BR" b="1" dirty="0" smtClean="0">
                <a:solidFill>
                  <a:srgbClr val="C00000"/>
                </a:solidFill>
              </a:rPr>
              <a:t>gife.org.br/osc/itcmd/</a:t>
            </a:r>
            <a:endParaRPr lang="pt-BR" b="1" dirty="0" smtClean="0">
              <a:solidFill>
                <a:srgbClr val="C00000"/>
              </a:solidFill>
              <a:latin typeface="Baskerville Old Face" panose="02020602080505020303" pitchFamily="18" charset="0"/>
            </a:endParaRPr>
          </a:p>
        </p:txBody>
      </p:sp>
    </p:spTree>
    <p:extLst>
      <p:ext uri="{BB962C8B-B14F-4D97-AF65-F5344CB8AC3E}">
        <p14:creationId xmlns:p14="http://schemas.microsoft.com/office/powerpoint/2010/main" xmlns="" val="1068162753"/>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4294967295"/>
          </p:nvPr>
        </p:nvSpPr>
        <p:spPr>
          <a:xfrm>
            <a:off x="540913" y="850006"/>
            <a:ext cx="11075832" cy="4984123"/>
          </a:xfrm>
        </p:spPr>
        <p:txBody>
          <a:bodyPr>
            <a:noAutofit/>
          </a:bodyPr>
          <a:lstStyle/>
          <a:p>
            <a:pPr marL="0" indent="0" algn="ctr">
              <a:buNone/>
            </a:pPr>
            <a:r>
              <a:rPr lang="pt-BR" b="1" u="sng" dirty="0" smtClean="0">
                <a:latin typeface="Baskerville Old Face" panose="02020602080505020303" pitchFamily="18" charset="0"/>
              </a:rPr>
              <a:t>DOAÇÕES POR INDIVÍDUOS</a:t>
            </a:r>
          </a:p>
          <a:p>
            <a:pPr marL="0" indent="0" algn="ctr">
              <a:buNone/>
            </a:pPr>
            <a:endParaRPr lang="pt-BR" b="1" u="sng" dirty="0" smtClean="0">
              <a:latin typeface="Baskerville Old Face" panose="02020602080505020303" pitchFamily="18" charset="0"/>
            </a:endParaRPr>
          </a:p>
          <a:p>
            <a:pPr algn="just">
              <a:buClr>
                <a:srgbClr val="990099"/>
              </a:buClr>
              <a:buFont typeface="Wingdings" panose="05000000000000000000" pitchFamily="2" charset="2"/>
              <a:buChar char="Ø"/>
            </a:pPr>
            <a:r>
              <a:rPr lang="pt-BR" dirty="0" smtClean="0">
                <a:latin typeface="Baskerville Old Face" panose="02020602080505020303" pitchFamily="18" charset="0"/>
              </a:rPr>
              <a:t>Desde </a:t>
            </a:r>
            <a:r>
              <a:rPr lang="pt-BR" dirty="0">
                <a:latin typeface="Baskerville Old Face" panose="02020602080505020303" pitchFamily="18" charset="0"/>
              </a:rPr>
              <a:t>1995, os indivíduos não podem mais deduzir, no cálculo do Imposto </a:t>
            </a:r>
            <a:r>
              <a:rPr lang="pt-BR" dirty="0" smtClean="0">
                <a:latin typeface="Baskerville Old Face" panose="02020602080505020303" pitchFamily="18" charset="0"/>
              </a:rPr>
              <a:t>de Renda, </a:t>
            </a:r>
            <a:r>
              <a:rPr lang="pt-BR" dirty="0">
                <a:latin typeface="Baskerville Old Face" panose="02020602080505020303" pitchFamily="18" charset="0"/>
              </a:rPr>
              <a:t>as doações feitas diretamente a OSC, sem qualquer intermediação estatal</a:t>
            </a:r>
            <a:r>
              <a:rPr lang="pt-BR" dirty="0" smtClean="0">
                <a:latin typeface="Baskerville Old Face" panose="02020602080505020303" pitchFamily="18" charset="0"/>
              </a:rPr>
              <a:t>. Atualmente</a:t>
            </a:r>
            <a:r>
              <a:rPr lang="pt-BR" dirty="0">
                <a:latin typeface="Baskerville Old Face" panose="02020602080505020303" pitchFamily="18" charset="0"/>
              </a:rPr>
              <a:t>, essa prerrogativa é reservada unicamente às </a:t>
            </a:r>
            <a:r>
              <a:rPr lang="pt-BR" dirty="0" smtClean="0">
                <a:latin typeface="Baskerville Old Face" panose="02020602080505020303" pitchFamily="18" charset="0"/>
              </a:rPr>
              <a:t>empresas sujeitas </a:t>
            </a:r>
            <a:r>
              <a:rPr lang="pt-BR" dirty="0">
                <a:latin typeface="Baskerville Old Face" panose="02020602080505020303" pitchFamily="18" charset="0"/>
              </a:rPr>
              <a:t>ao regime de </a:t>
            </a:r>
            <a:r>
              <a:rPr lang="pt-BR" dirty="0" smtClean="0">
                <a:latin typeface="Baskerville Old Face" panose="02020602080505020303" pitchFamily="18" charset="0"/>
              </a:rPr>
              <a:t>Lucro Real.</a:t>
            </a:r>
          </a:p>
          <a:p>
            <a:pPr algn="just">
              <a:buClr>
                <a:srgbClr val="990099"/>
              </a:buClr>
              <a:buFont typeface="Wingdings" panose="05000000000000000000" pitchFamily="2" charset="2"/>
              <a:buChar char="Ø"/>
            </a:pPr>
            <a:r>
              <a:rPr lang="pt-BR" dirty="0" smtClean="0"/>
              <a:t>	Não há incentivo para a </a:t>
            </a:r>
            <a:r>
              <a:rPr lang="pt-BR" dirty="0"/>
              <a:t>livre destinação de recursos para </a:t>
            </a:r>
            <a:r>
              <a:rPr lang="pt-BR" dirty="0" smtClean="0"/>
              <a:t>OSC (com exceção às empresas Lucro Real).</a:t>
            </a:r>
          </a:p>
          <a:p>
            <a:pPr algn="just">
              <a:buClr>
                <a:srgbClr val="990099"/>
              </a:buClr>
              <a:buFont typeface="Wingdings" panose="05000000000000000000" pitchFamily="2" charset="2"/>
              <a:buChar char="Ø"/>
            </a:pPr>
            <a:r>
              <a:rPr lang="pt-BR" dirty="0"/>
              <a:t>	I</a:t>
            </a:r>
            <a:r>
              <a:rPr lang="pt-BR" dirty="0" smtClean="0"/>
              <a:t>ncentivos fiscais àqueles que declaram renda pelo modelo “completo” e somente a </a:t>
            </a:r>
            <a:r>
              <a:rPr lang="pt-BR" dirty="0"/>
              <a:t>projetos previamente chancelados pelo governo (como aqueles da </a:t>
            </a:r>
            <a:r>
              <a:rPr lang="pt-BR" dirty="0" smtClean="0"/>
              <a:t>Lei Rouanet</a:t>
            </a:r>
            <a:r>
              <a:rPr lang="pt-BR" dirty="0"/>
              <a:t>) ou a fundos públicos </a:t>
            </a:r>
            <a:r>
              <a:rPr lang="pt-BR" dirty="0" smtClean="0"/>
              <a:t>que financiam </a:t>
            </a:r>
            <a:r>
              <a:rPr lang="pt-BR" dirty="0"/>
              <a:t>projetos de OSC </a:t>
            </a:r>
            <a:r>
              <a:rPr lang="pt-BR" dirty="0" smtClean="0"/>
              <a:t>(por ex.: fundos </a:t>
            </a:r>
            <a:r>
              <a:rPr lang="pt-BR" dirty="0"/>
              <a:t>dos direitos da criança e do adolescente</a:t>
            </a:r>
            <a:r>
              <a:rPr lang="pt-BR" dirty="0" smtClean="0"/>
              <a:t>).</a:t>
            </a:r>
            <a:endParaRPr lang="pt-BR" dirty="0" smtClean="0">
              <a:latin typeface="Baskerville Old Face" panose="02020602080505020303" pitchFamily="18" charset="0"/>
            </a:endParaRPr>
          </a:p>
        </p:txBody>
      </p:sp>
    </p:spTree>
    <p:extLst>
      <p:ext uri="{BB962C8B-B14F-4D97-AF65-F5344CB8AC3E}">
        <p14:creationId xmlns:p14="http://schemas.microsoft.com/office/powerpoint/2010/main" xmlns="" val="2363274703"/>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4294967295"/>
          </p:nvPr>
        </p:nvSpPr>
        <p:spPr>
          <a:xfrm>
            <a:off x="540913" y="850006"/>
            <a:ext cx="11075832" cy="4984123"/>
          </a:xfrm>
        </p:spPr>
        <p:txBody>
          <a:bodyPr>
            <a:noAutofit/>
          </a:bodyPr>
          <a:lstStyle/>
          <a:p>
            <a:pPr marL="0" indent="0" algn="ctr">
              <a:buNone/>
            </a:pPr>
            <a:r>
              <a:rPr lang="pt-BR" b="1" u="sng" dirty="0" smtClean="0">
                <a:latin typeface="Baskerville Old Face" panose="02020602080505020303" pitchFamily="18" charset="0"/>
              </a:rPr>
              <a:t>DOAÇÕES POR INDIVÍDUOS</a:t>
            </a:r>
          </a:p>
          <a:p>
            <a:pPr marL="0" indent="0" algn="just">
              <a:buNone/>
            </a:pPr>
            <a:r>
              <a:rPr lang="pt-BR" dirty="0">
                <a:latin typeface="Baskerville Old Face" panose="02020602080505020303" pitchFamily="18" charset="0"/>
              </a:rPr>
              <a:t>	</a:t>
            </a:r>
            <a:r>
              <a:rPr lang="pt-BR" dirty="0" smtClean="0">
                <a:latin typeface="Baskerville Old Face" panose="02020602080505020303" pitchFamily="18" charset="0"/>
              </a:rPr>
              <a:t>Pesquisa recente da Fundação Getúlio Vargas indica três frentes de enfrentamento:</a:t>
            </a:r>
          </a:p>
          <a:p>
            <a:pPr marL="457200" indent="-457200" algn="just">
              <a:buClr>
                <a:schemeClr val="accent3"/>
              </a:buClr>
              <a:buFont typeface="+mj-lt"/>
              <a:buAutoNum type="arabicPeriod"/>
            </a:pPr>
            <a:r>
              <a:rPr lang="pt-BR" dirty="0" smtClean="0">
                <a:solidFill>
                  <a:schemeClr val="tx1"/>
                </a:solidFill>
                <a:latin typeface="Baskerville Old Face" panose="02020602080505020303" pitchFamily="18" charset="0"/>
              </a:rPr>
              <a:t>Aperfeiçoamento dos incentivos existentes </a:t>
            </a:r>
            <a:r>
              <a:rPr lang="pt-BR" dirty="0" smtClean="0">
                <a:solidFill>
                  <a:schemeClr val="tx1"/>
                </a:solidFill>
              </a:rPr>
              <a:t>de </a:t>
            </a:r>
            <a:r>
              <a:rPr lang="pt-BR" dirty="0">
                <a:solidFill>
                  <a:schemeClr val="tx1"/>
                </a:solidFill>
              </a:rPr>
              <a:t>modo a melhor </a:t>
            </a:r>
            <a:r>
              <a:rPr lang="pt-BR" dirty="0" smtClean="0">
                <a:solidFill>
                  <a:schemeClr val="tx1"/>
                </a:solidFill>
              </a:rPr>
              <a:t>identificar e </a:t>
            </a:r>
            <a:r>
              <a:rPr lang="pt-BR" dirty="0">
                <a:solidFill>
                  <a:schemeClr val="tx1"/>
                </a:solidFill>
              </a:rPr>
              <a:t>atacar as causas de subutilização (dentre as quais o desconhecimento da população, </a:t>
            </a:r>
            <a:r>
              <a:rPr lang="pt-BR" dirty="0" smtClean="0">
                <a:solidFill>
                  <a:schemeClr val="tx1"/>
                </a:solidFill>
              </a:rPr>
              <a:t>o descolamento </a:t>
            </a:r>
            <a:r>
              <a:rPr lang="pt-BR" dirty="0">
                <a:solidFill>
                  <a:schemeClr val="tx1"/>
                </a:solidFill>
              </a:rPr>
              <a:t>entre o momento da doação e o do benefício fiscal e temores de que </a:t>
            </a:r>
            <a:r>
              <a:rPr lang="pt-BR" dirty="0" smtClean="0">
                <a:solidFill>
                  <a:schemeClr val="tx1"/>
                </a:solidFill>
              </a:rPr>
              <a:t>a utilização </a:t>
            </a:r>
            <a:r>
              <a:rPr lang="pt-BR" dirty="0">
                <a:solidFill>
                  <a:schemeClr val="tx1"/>
                </a:solidFill>
              </a:rPr>
              <a:t>de incentivos aumente as chances de o contribuinte cair na “malha fina” </a:t>
            </a:r>
            <a:r>
              <a:rPr lang="pt-BR" dirty="0" smtClean="0">
                <a:solidFill>
                  <a:schemeClr val="tx1"/>
                </a:solidFill>
              </a:rPr>
              <a:t>da fiscalização)</a:t>
            </a:r>
            <a:r>
              <a:rPr lang="pt-BR" dirty="0" smtClean="0">
                <a:solidFill>
                  <a:schemeClr val="tx1"/>
                </a:solidFill>
                <a:latin typeface="Baskerville Old Face" panose="02020602080505020303" pitchFamily="18" charset="0"/>
              </a:rPr>
              <a:t>.</a:t>
            </a:r>
          </a:p>
          <a:p>
            <a:pPr marL="457200" indent="-457200" algn="just">
              <a:buClr>
                <a:schemeClr val="accent3"/>
              </a:buClr>
              <a:buFont typeface="+mj-lt"/>
              <a:buAutoNum type="arabicPeriod"/>
            </a:pPr>
            <a:r>
              <a:rPr lang="pt-BR" dirty="0" smtClean="0">
                <a:solidFill>
                  <a:schemeClr val="tx1"/>
                </a:solidFill>
                <a:latin typeface="Baskerville Old Face" panose="02020602080505020303" pitchFamily="18" charset="0"/>
              </a:rPr>
              <a:t> </a:t>
            </a:r>
            <a:r>
              <a:rPr lang="pt-BR" dirty="0">
                <a:solidFill>
                  <a:schemeClr val="tx1"/>
                </a:solidFill>
              </a:rPr>
              <a:t>R</a:t>
            </a:r>
            <a:r>
              <a:rPr lang="pt-BR" dirty="0" smtClean="0">
                <a:solidFill>
                  <a:schemeClr val="tx1"/>
                </a:solidFill>
              </a:rPr>
              <a:t>estaurar </a:t>
            </a:r>
            <a:r>
              <a:rPr lang="pt-BR" dirty="0">
                <a:solidFill>
                  <a:schemeClr val="tx1"/>
                </a:solidFill>
              </a:rPr>
              <a:t>a possibilidade de indivíduos deduzirem </a:t>
            </a:r>
            <a:r>
              <a:rPr lang="pt-BR" dirty="0" smtClean="0">
                <a:solidFill>
                  <a:schemeClr val="tx1"/>
                </a:solidFill>
              </a:rPr>
              <a:t>as doações </a:t>
            </a:r>
            <a:r>
              <a:rPr lang="pt-BR" dirty="0">
                <a:solidFill>
                  <a:schemeClr val="tx1"/>
                </a:solidFill>
              </a:rPr>
              <a:t>livremente feitas a OSC, tal como ocorria até </a:t>
            </a:r>
            <a:r>
              <a:rPr lang="pt-BR" dirty="0" smtClean="0">
                <a:solidFill>
                  <a:schemeClr val="tx1"/>
                </a:solidFill>
              </a:rPr>
              <a:t>1995.</a:t>
            </a:r>
          </a:p>
          <a:p>
            <a:pPr marL="457200" indent="-457200" algn="just">
              <a:buClr>
                <a:schemeClr val="accent3"/>
              </a:buClr>
              <a:buFont typeface="+mj-lt"/>
              <a:buAutoNum type="arabicPeriod"/>
            </a:pPr>
            <a:r>
              <a:rPr lang="pt-BR" dirty="0">
                <a:solidFill>
                  <a:schemeClr val="tx1"/>
                </a:solidFill>
              </a:rPr>
              <a:t>E</a:t>
            </a:r>
            <a:r>
              <a:rPr lang="pt-BR" dirty="0" smtClean="0">
                <a:solidFill>
                  <a:schemeClr val="tx1"/>
                </a:solidFill>
              </a:rPr>
              <a:t>xplorar </a:t>
            </a:r>
            <a:r>
              <a:rPr lang="pt-BR" dirty="0">
                <a:solidFill>
                  <a:schemeClr val="tx1"/>
                </a:solidFill>
              </a:rPr>
              <a:t>outras formas de incentivo </a:t>
            </a:r>
            <a:r>
              <a:rPr lang="pt-BR" dirty="0" smtClean="0">
                <a:solidFill>
                  <a:schemeClr val="tx1"/>
                </a:solidFill>
              </a:rPr>
              <a:t>que não </a:t>
            </a:r>
            <a:r>
              <a:rPr lang="pt-BR" dirty="0">
                <a:solidFill>
                  <a:schemeClr val="tx1"/>
                </a:solidFill>
              </a:rPr>
              <a:t>aquelas baseadas no </a:t>
            </a:r>
            <a:r>
              <a:rPr lang="pt-BR" dirty="0" smtClean="0">
                <a:solidFill>
                  <a:schemeClr val="tx1"/>
                </a:solidFill>
              </a:rPr>
              <a:t>Imposto de Renda.</a:t>
            </a:r>
          </a:p>
          <a:p>
            <a:pPr marL="342900" indent="-342900" algn="just">
              <a:buClr>
                <a:schemeClr val="accent3"/>
              </a:buClr>
              <a:buFont typeface="+mj-lt"/>
              <a:buAutoNum type="arabicPeriod"/>
            </a:pPr>
            <a:endParaRPr lang="pt-BR" sz="1400" dirty="0" smtClean="0">
              <a:solidFill>
                <a:schemeClr val="tx1"/>
              </a:solidFill>
              <a:latin typeface="+mj-lt"/>
            </a:endParaRPr>
          </a:p>
          <a:p>
            <a:pPr marL="0" indent="0" algn="just">
              <a:buClr>
                <a:srgbClr val="602CF4"/>
              </a:buClr>
              <a:buNone/>
            </a:pPr>
            <a:r>
              <a:rPr lang="pt-BR" sz="1400" dirty="0" smtClean="0">
                <a:solidFill>
                  <a:srgbClr val="C00000"/>
                </a:solidFill>
                <a:latin typeface="+mj-lt"/>
              </a:rPr>
              <a:t>http</a:t>
            </a:r>
            <a:r>
              <a:rPr lang="pt-BR" sz="1400" dirty="0">
                <a:solidFill>
                  <a:srgbClr val="C00000"/>
                </a:solidFill>
                <a:latin typeface="+mj-lt"/>
              </a:rPr>
              <a:t>://bibliotecadigital.fgv.br/dspace/bitstream/handle/10438/24576/Sustentabilidade%20econ%C3%B4mica_CPJA.pdf?sequence=1&amp;isAllowed=y</a:t>
            </a:r>
          </a:p>
          <a:p>
            <a:pPr marL="0" indent="0" algn="just">
              <a:buClr>
                <a:srgbClr val="602CF4"/>
              </a:buClr>
              <a:buNone/>
            </a:pPr>
            <a:endParaRPr lang="pt-BR" dirty="0" smtClean="0">
              <a:latin typeface="Baskerville Old Face" panose="02020602080505020303" pitchFamily="18" charset="0"/>
            </a:endParaRPr>
          </a:p>
        </p:txBody>
      </p:sp>
    </p:spTree>
    <p:extLst>
      <p:ext uri="{BB962C8B-B14F-4D97-AF65-F5344CB8AC3E}">
        <p14:creationId xmlns:p14="http://schemas.microsoft.com/office/powerpoint/2010/main" xmlns="" val="2756986282"/>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4294967295"/>
          </p:nvPr>
        </p:nvSpPr>
        <p:spPr>
          <a:xfrm>
            <a:off x="515156" y="927279"/>
            <a:ext cx="11127346" cy="4984123"/>
          </a:xfrm>
        </p:spPr>
        <p:txBody>
          <a:bodyPr>
            <a:normAutofit/>
          </a:bodyPr>
          <a:lstStyle/>
          <a:p>
            <a:pPr algn="just">
              <a:lnSpc>
                <a:spcPct val="150000"/>
              </a:lnSpc>
              <a:spcBef>
                <a:spcPts val="600"/>
              </a:spcBef>
              <a:buFont typeface="Wingdings" panose="05000000000000000000" pitchFamily="2" charset="2"/>
              <a:buChar char="Ø"/>
            </a:pPr>
            <a:r>
              <a:rPr lang="pt-BR" dirty="0"/>
              <a:t>	</a:t>
            </a:r>
            <a:r>
              <a:rPr lang="pt-BR" sz="2600" dirty="0" smtClean="0">
                <a:latin typeface="Baskerville Old Face" panose="02020602080505020303" pitchFamily="18" charset="0"/>
              </a:rPr>
              <a:t>Financiamento Público:</a:t>
            </a:r>
          </a:p>
          <a:p>
            <a:pPr marL="0" indent="0" algn="just">
              <a:lnSpc>
                <a:spcPct val="150000"/>
              </a:lnSpc>
              <a:spcBef>
                <a:spcPts val="600"/>
              </a:spcBef>
              <a:buNone/>
            </a:pPr>
            <a:r>
              <a:rPr lang="pt-BR" sz="2600" dirty="0">
                <a:latin typeface="Baskerville Old Face" panose="02020602080505020303" pitchFamily="18" charset="0"/>
              </a:rPr>
              <a:t>	</a:t>
            </a:r>
            <a:r>
              <a:rPr lang="pt-BR" sz="2600" dirty="0" smtClean="0">
                <a:latin typeface="Baskerville Old Face" panose="02020602080505020303" pitchFamily="18" charset="0"/>
              </a:rPr>
              <a:t>De 2010 a 2017: os recursos públicos federais transferidos para OSC totalizaram R$75 bilhões e as transferências anuais sempre representaram menos que 1% do Orçamento Geral da União de cada ano.</a:t>
            </a:r>
          </a:p>
          <a:p>
            <a:pPr marL="0" indent="0" algn="just">
              <a:lnSpc>
                <a:spcPct val="150000"/>
              </a:lnSpc>
              <a:spcBef>
                <a:spcPts val="600"/>
              </a:spcBef>
              <a:buNone/>
            </a:pPr>
            <a:endParaRPr lang="pt-BR" sz="2800" i="1" dirty="0" smtClean="0"/>
          </a:p>
          <a:p>
            <a:pPr marL="0" lvl="0" indent="0" algn="just">
              <a:lnSpc>
                <a:spcPct val="150000"/>
              </a:lnSpc>
              <a:buClr>
                <a:srgbClr val="D9B247"/>
              </a:buClr>
              <a:buNone/>
            </a:pPr>
            <a:r>
              <a:rPr lang="pt-BR" sz="1500" dirty="0">
                <a:solidFill>
                  <a:srgbClr val="C00000"/>
                </a:solidFill>
              </a:rPr>
              <a:t>Perfil das organizações da sociedade civil no Brasil / organizador: Felix Garcia Lopez. – Brasília : Ipea, 2018.176 p. : il., </a:t>
            </a:r>
            <a:r>
              <a:rPr lang="pt-BR" sz="1500" dirty="0" err="1">
                <a:solidFill>
                  <a:srgbClr val="C00000"/>
                </a:solidFill>
              </a:rPr>
              <a:t>gráfs</a:t>
            </a:r>
            <a:r>
              <a:rPr lang="pt-BR" sz="1500" dirty="0">
                <a:solidFill>
                  <a:srgbClr val="C00000"/>
                </a:solidFill>
              </a:rPr>
              <a:t>., </a:t>
            </a:r>
            <a:r>
              <a:rPr lang="pt-BR" sz="1500" dirty="0" err="1">
                <a:solidFill>
                  <a:srgbClr val="C00000"/>
                </a:solidFill>
              </a:rPr>
              <a:t>maps</a:t>
            </a:r>
            <a:r>
              <a:rPr lang="pt-BR" sz="1500" dirty="0">
                <a:solidFill>
                  <a:srgbClr val="C00000"/>
                </a:solidFill>
              </a:rPr>
              <a:t>. color.</a:t>
            </a:r>
          </a:p>
          <a:p>
            <a:pPr marL="0" indent="0" algn="just">
              <a:lnSpc>
                <a:spcPct val="150000"/>
              </a:lnSpc>
              <a:spcBef>
                <a:spcPts val="600"/>
              </a:spcBef>
              <a:buNone/>
            </a:pPr>
            <a:endParaRPr lang="pt-BR" sz="2800" i="1" dirty="0"/>
          </a:p>
        </p:txBody>
      </p:sp>
    </p:spTree>
    <p:extLst>
      <p:ext uri="{BB962C8B-B14F-4D97-AF65-F5344CB8AC3E}">
        <p14:creationId xmlns:p14="http://schemas.microsoft.com/office/powerpoint/2010/main" xmlns="" val="2249068556"/>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4294967295"/>
          </p:nvPr>
        </p:nvSpPr>
        <p:spPr>
          <a:xfrm>
            <a:off x="515156" y="927279"/>
            <a:ext cx="11127346" cy="4984123"/>
          </a:xfrm>
        </p:spPr>
        <p:txBody>
          <a:bodyPr>
            <a:normAutofit/>
          </a:bodyPr>
          <a:lstStyle/>
          <a:p>
            <a:pPr marL="0" indent="0" algn="just">
              <a:lnSpc>
                <a:spcPct val="150000"/>
              </a:lnSpc>
              <a:buNone/>
            </a:pPr>
            <a:r>
              <a:rPr lang="pt-BR" dirty="0"/>
              <a:t>	</a:t>
            </a:r>
            <a:endParaRPr lang="pt-BR" sz="3200" dirty="0"/>
          </a:p>
        </p:txBody>
      </p:sp>
      <p:pic>
        <p:nvPicPr>
          <p:cNvPr id="85" name="Imagem 84"/>
          <p:cNvPicPr>
            <a:picLocks noChangeAspect="1"/>
          </p:cNvPicPr>
          <p:nvPr/>
        </p:nvPicPr>
        <p:blipFill>
          <a:blip r:embed="rId2"/>
          <a:stretch>
            <a:fillRect/>
          </a:stretch>
        </p:blipFill>
        <p:spPr>
          <a:xfrm>
            <a:off x="1030310" y="927279"/>
            <a:ext cx="10148552" cy="4984123"/>
          </a:xfrm>
          <a:prstGeom prst="rect">
            <a:avLst/>
          </a:prstGeom>
        </p:spPr>
      </p:pic>
    </p:spTree>
    <p:extLst>
      <p:ext uri="{BB962C8B-B14F-4D97-AF65-F5344CB8AC3E}">
        <p14:creationId xmlns:p14="http://schemas.microsoft.com/office/powerpoint/2010/main" xmlns="" val="703405494"/>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4294967295"/>
          </p:nvPr>
        </p:nvSpPr>
        <p:spPr>
          <a:xfrm>
            <a:off x="515156" y="927280"/>
            <a:ext cx="11127346" cy="4752304"/>
          </a:xfrm>
        </p:spPr>
        <p:txBody>
          <a:bodyPr>
            <a:normAutofit fontScale="77500" lnSpcReduction="20000"/>
          </a:bodyPr>
          <a:lstStyle/>
          <a:p>
            <a:pPr marL="0" indent="0" algn="just">
              <a:lnSpc>
                <a:spcPct val="170000"/>
              </a:lnSpc>
              <a:spcBef>
                <a:spcPts val="600"/>
              </a:spcBef>
              <a:buNone/>
            </a:pPr>
            <a:r>
              <a:rPr lang="pt-BR" dirty="0"/>
              <a:t>	</a:t>
            </a:r>
            <a:endParaRPr lang="pt-BR" sz="9600" dirty="0" smtClean="0">
              <a:latin typeface="Baskerville Old Face" panose="02020602080505020303" pitchFamily="18" charset="0"/>
            </a:endParaRPr>
          </a:p>
          <a:p>
            <a:pPr marL="0" lvl="0" indent="0" algn="just">
              <a:lnSpc>
                <a:spcPct val="170000"/>
              </a:lnSpc>
              <a:spcBef>
                <a:spcPts val="600"/>
              </a:spcBef>
              <a:buNone/>
            </a:pPr>
            <a:r>
              <a:rPr lang="pt-BR" sz="4400" dirty="0" smtClean="0">
                <a:latin typeface="Baskerville Old Face" panose="02020602080505020303" pitchFamily="18" charset="0"/>
              </a:rPr>
              <a:t>	</a:t>
            </a:r>
            <a:r>
              <a:rPr lang="pt-BR" sz="4400" b="1" dirty="0" smtClean="0">
                <a:latin typeface="Baskerville Old Face" panose="02020602080505020303" pitchFamily="18" charset="0"/>
              </a:rPr>
              <a:t>Em 2017 pouco mais de 7 mil OSC receberam recursos públicos de origem federal, cerca de 0,85%.</a:t>
            </a:r>
          </a:p>
          <a:p>
            <a:pPr marL="0" lvl="0" indent="0" algn="just">
              <a:lnSpc>
                <a:spcPct val="170000"/>
              </a:lnSpc>
              <a:spcBef>
                <a:spcPts val="600"/>
              </a:spcBef>
              <a:buNone/>
            </a:pPr>
            <a:endParaRPr lang="pt-BR" sz="4400" b="1" dirty="0">
              <a:solidFill>
                <a:srgbClr val="C00000"/>
              </a:solidFill>
              <a:latin typeface="Baskerville Old Face" panose="02020602080505020303" pitchFamily="18" charset="0"/>
            </a:endParaRPr>
          </a:p>
          <a:p>
            <a:pPr marL="0" lvl="0" indent="0" algn="just">
              <a:lnSpc>
                <a:spcPct val="170000"/>
              </a:lnSpc>
              <a:spcBef>
                <a:spcPts val="600"/>
              </a:spcBef>
              <a:buNone/>
            </a:pPr>
            <a:endParaRPr lang="pt-BR" sz="4400" dirty="0" smtClean="0">
              <a:solidFill>
                <a:srgbClr val="C00000"/>
              </a:solidFill>
              <a:latin typeface="Baskerville Old Face" panose="02020602080505020303" pitchFamily="18" charset="0"/>
            </a:endParaRPr>
          </a:p>
          <a:p>
            <a:pPr marL="0" lvl="0" indent="0" algn="just">
              <a:lnSpc>
                <a:spcPct val="170000"/>
              </a:lnSpc>
              <a:spcBef>
                <a:spcPts val="600"/>
              </a:spcBef>
              <a:buNone/>
            </a:pPr>
            <a:r>
              <a:rPr lang="pt-BR" sz="1600" dirty="0" smtClean="0">
                <a:solidFill>
                  <a:srgbClr val="C00000"/>
                </a:solidFill>
              </a:rPr>
              <a:t>Perfil </a:t>
            </a:r>
            <a:r>
              <a:rPr lang="pt-BR" sz="1600" dirty="0">
                <a:solidFill>
                  <a:srgbClr val="C00000"/>
                </a:solidFill>
              </a:rPr>
              <a:t>das organizações da sociedade civil no Brasil / organizador: Felix Garcia Lopez. – Brasília : Ipea, 2018.176 p. : il., </a:t>
            </a:r>
            <a:r>
              <a:rPr lang="pt-BR" sz="1600" dirty="0" err="1">
                <a:solidFill>
                  <a:srgbClr val="C00000"/>
                </a:solidFill>
              </a:rPr>
              <a:t>gráfs</a:t>
            </a:r>
            <a:r>
              <a:rPr lang="pt-BR" sz="1600" dirty="0">
                <a:solidFill>
                  <a:srgbClr val="C00000"/>
                </a:solidFill>
              </a:rPr>
              <a:t>., </a:t>
            </a:r>
            <a:r>
              <a:rPr lang="pt-BR" sz="1600" dirty="0" err="1">
                <a:solidFill>
                  <a:srgbClr val="C00000"/>
                </a:solidFill>
              </a:rPr>
              <a:t>maps</a:t>
            </a:r>
            <a:r>
              <a:rPr lang="pt-BR" sz="1600" dirty="0">
                <a:solidFill>
                  <a:srgbClr val="C00000"/>
                </a:solidFill>
              </a:rPr>
              <a:t>. color.</a:t>
            </a:r>
          </a:p>
          <a:p>
            <a:pPr marL="0" indent="0" algn="just">
              <a:lnSpc>
                <a:spcPct val="170000"/>
              </a:lnSpc>
              <a:spcBef>
                <a:spcPts val="600"/>
              </a:spcBef>
              <a:buNone/>
            </a:pPr>
            <a:endParaRPr lang="pt-BR" sz="4400" dirty="0">
              <a:latin typeface="Baskerville Old Face" panose="02020602080505020303" pitchFamily="18" charset="0"/>
            </a:endParaRPr>
          </a:p>
        </p:txBody>
      </p:sp>
    </p:spTree>
    <p:extLst>
      <p:ext uri="{BB962C8B-B14F-4D97-AF65-F5344CB8AC3E}">
        <p14:creationId xmlns:p14="http://schemas.microsoft.com/office/powerpoint/2010/main" xmlns="" val="958829344"/>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4294967295"/>
          </p:nvPr>
        </p:nvSpPr>
        <p:spPr>
          <a:xfrm>
            <a:off x="515156" y="927280"/>
            <a:ext cx="11127346" cy="4752304"/>
          </a:xfrm>
        </p:spPr>
        <p:txBody>
          <a:bodyPr>
            <a:normAutofit fontScale="25000" lnSpcReduction="20000"/>
          </a:bodyPr>
          <a:lstStyle/>
          <a:p>
            <a:pPr marL="0" indent="0" algn="just">
              <a:lnSpc>
                <a:spcPct val="170000"/>
              </a:lnSpc>
              <a:spcBef>
                <a:spcPts val="600"/>
              </a:spcBef>
              <a:buNone/>
            </a:pPr>
            <a:r>
              <a:rPr lang="pt-BR" dirty="0"/>
              <a:t>	</a:t>
            </a:r>
            <a:r>
              <a:rPr lang="pt-BR" sz="9600" dirty="0" smtClean="0">
                <a:latin typeface="Baskerville Old Face" panose="02020602080505020303" pitchFamily="18" charset="0"/>
              </a:rPr>
              <a:t>Sobre os trabalhadores a pesquisa revela:</a:t>
            </a:r>
          </a:p>
          <a:p>
            <a:pPr algn="just">
              <a:lnSpc>
                <a:spcPct val="170000"/>
              </a:lnSpc>
              <a:spcBef>
                <a:spcPts val="600"/>
              </a:spcBef>
              <a:buFont typeface="Wingdings" panose="05000000000000000000" pitchFamily="2" charset="2"/>
              <a:buChar char="Ø"/>
            </a:pPr>
            <a:r>
              <a:rPr lang="pt-BR" sz="9600" dirty="0" smtClean="0">
                <a:latin typeface="Baskerville Old Face" panose="02020602080505020303" pitchFamily="18" charset="0"/>
              </a:rPr>
              <a:t> 83</a:t>
            </a:r>
            <a:r>
              <a:rPr lang="pt-BR" sz="9600" dirty="0">
                <a:latin typeface="Baskerville Old Face" panose="02020602080505020303" pitchFamily="18" charset="0"/>
              </a:rPr>
              <a:t>% das </a:t>
            </a:r>
            <a:r>
              <a:rPr lang="pt-BR" sz="9600" dirty="0" smtClean="0">
                <a:latin typeface="Baskerville Old Face" panose="02020602080505020303" pitchFamily="18" charset="0"/>
              </a:rPr>
              <a:t>OSC não </a:t>
            </a:r>
            <a:r>
              <a:rPr lang="pt-BR" sz="9600" dirty="0">
                <a:latin typeface="Baskerville Old Face" panose="02020602080505020303" pitchFamily="18" charset="0"/>
              </a:rPr>
              <a:t>apresentam vínculos formais de </a:t>
            </a:r>
            <a:r>
              <a:rPr lang="pt-BR" sz="9600" dirty="0" smtClean="0">
                <a:latin typeface="Baskerville Old Face" panose="02020602080505020303" pitchFamily="18" charset="0"/>
              </a:rPr>
              <a:t>emprego;</a:t>
            </a:r>
          </a:p>
          <a:p>
            <a:pPr algn="just">
              <a:lnSpc>
                <a:spcPct val="170000"/>
              </a:lnSpc>
              <a:spcBef>
                <a:spcPts val="600"/>
              </a:spcBef>
              <a:buFont typeface="Wingdings" panose="05000000000000000000" pitchFamily="2" charset="2"/>
              <a:buChar char="Ø"/>
            </a:pPr>
            <a:r>
              <a:rPr lang="pt-BR" sz="9600" dirty="0" smtClean="0">
                <a:latin typeface="Baskerville Old Face" panose="02020602080505020303" pitchFamily="18" charset="0"/>
              </a:rPr>
              <a:t> Em </a:t>
            </a:r>
            <a:r>
              <a:rPr lang="pt-BR" sz="9600" dirty="0">
                <a:latin typeface="Baskerville Old Face" panose="02020602080505020303" pitchFamily="18" charset="0"/>
              </a:rPr>
              <a:t>2015, 66% das 3 milhões de pessoas com atividade remunerada </a:t>
            </a:r>
            <a:r>
              <a:rPr lang="pt-BR" sz="9600" dirty="0" smtClean="0">
                <a:latin typeface="Baskerville Old Face" panose="02020602080505020303" pitchFamily="18" charset="0"/>
              </a:rPr>
              <a:t>em OSC </a:t>
            </a:r>
            <a:r>
              <a:rPr lang="pt-BR" sz="9600" dirty="0">
                <a:latin typeface="Baskerville Old Face" panose="02020602080505020303" pitchFamily="18" charset="0"/>
              </a:rPr>
              <a:t>não detinham nível superior completo; 13% possuíam o nível fundamental</a:t>
            </a:r>
            <a:r>
              <a:rPr lang="pt-BR" sz="9600" dirty="0" smtClean="0">
                <a:latin typeface="Baskerville Old Face" panose="02020602080505020303" pitchFamily="18" charset="0"/>
              </a:rPr>
              <a:t>; e </a:t>
            </a:r>
            <a:r>
              <a:rPr lang="pt-BR" sz="9600" dirty="0">
                <a:latin typeface="Baskerville Old Face" panose="02020602080505020303" pitchFamily="18" charset="0"/>
              </a:rPr>
              <a:t>49% detinham o nível médio </a:t>
            </a:r>
            <a:r>
              <a:rPr lang="pt-BR" sz="9600" dirty="0" smtClean="0">
                <a:latin typeface="Baskerville Old Face" panose="02020602080505020303" pitchFamily="18" charset="0"/>
              </a:rPr>
              <a:t>completo</a:t>
            </a:r>
            <a:r>
              <a:rPr lang="pt-BR" sz="9600" dirty="0">
                <a:latin typeface="Baskerville Old Face" panose="02020602080505020303" pitchFamily="18" charset="0"/>
              </a:rPr>
              <a:t>;</a:t>
            </a:r>
            <a:endParaRPr lang="pt-BR" sz="9600" dirty="0" smtClean="0">
              <a:latin typeface="Baskerville Old Face" panose="02020602080505020303" pitchFamily="18" charset="0"/>
            </a:endParaRPr>
          </a:p>
          <a:p>
            <a:pPr algn="just">
              <a:lnSpc>
                <a:spcPct val="170000"/>
              </a:lnSpc>
              <a:spcBef>
                <a:spcPts val="600"/>
              </a:spcBef>
              <a:buFont typeface="Wingdings" panose="05000000000000000000" pitchFamily="2" charset="2"/>
              <a:buChar char="Ø"/>
            </a:pPr>
            <a:r>
              <a:rPr lang="pt-BR" sz="9600" dirty="0" smtClean="0">
                <a:latin typeface="Baskerville Old Face" panose="02020602080505020303" pitchFamily="18" charset="0"/>
              </a:rPr>
              <a:t> A </a:t>
            </a:r>
            <a:r>
              <a:rPr lang="pt-BR" sz="9600" dirty="0">
                <a:latin typeface="Baskerville Old Face" panose="02020602080505020303" pitchFamily="18" charset="0"/>
              </a:rPr>
              <a:t>remuneração média é maior nas organizações cuja finalidade de </a:t>
            </a:r>
            <a:r>
              <a:rPr lang="pt-BR" sz="9600" dirty="0" smtClean="0">
                <a:latin typeface="Baskerville Old Face" panose="02020602080505020303" pitchFamily="18" charset="0"/>
              </a:rPr>
              <a:t>atuação é </a:t>
            </a:r>
            <a:r>
              <a:rPr lang="pt-BR" sz="9600" dirty="0">
                <a:latin typeface="Baskerville Old Face" panose="02020602080505020303" pitchFamily="18" charset="0"/>
              </a:rPr>
              <a:t>a saúde (3,8 </a:t>
            </a:r>
            <a:r>
              <a:rPr lang="pt-BR" sz="9600" dirty="0" err="1">
                <a:latin typeface="Baskerville Old Face" panose="02020602080505020303" pitchFamily="18" charset="0"/>
              </a:rPr>
              <a:t>SMs</a:t>
            </a:r>
            <a:r>
              <a:rPr lang="pt-BR" sz="9600" dirty="0">
                <a:latin typeface="Baskerville Old Face" panose="02020602080505020303" pitchFamily="18" charset="0"/>
              </a:rPr>
              <a:t>), associações patronais e profissionais (3,7 </a:t>
            </a:r>
            <a:r>
              <a:rPr lang="pt-BR" sz="9600" dirty="0" err="1">
                <a:latin typeface="Baskerville Old Face" panose="02020602080505020303" pitchFamily="18" charset="0"/>
              </a:rPr>
              <a:t>SMs</a:t>
            </a:r>
            <a:r>
              <a:rPr lang="pt-BR" sz="9600" dirty="0">
                <a:latin typeface="Baskerville Old Face" panose="02020602080505020303" pitchFamily="18" charset="0"/>
              </a:rPr>
              <a:t>) e educação </a:t>
            </a:r>
            <a:r>
              <a:rPr lang="pt-BR" sz="9600" dirty="0" smtClean="0">
                <a:latin typeface="Baskerville Old Face" panose="02020602080505020303" pitchFamily="18" charset="0"/>
              </a:rPr>
              <a:t>e pesquisa </a:t>
            </a:r>
            <a:r>
              <a:rPr lang="pt-BR" sz="9600" dirty="0">
                <a:latin typeface="Baskerville Old Face" panose="02020602080505020303" pitchFamily="18" charset="0"/>
              </a:rPr>
              <a:t>(3,7 </a:t>
            </a:r>
            <a:r>
              <a:rPr lang="pt-BR" sz="9600" dirty="0" err="1">
                <a:latin typeface="Baskerville Old Face" panose="02020602080505020303" pitchFamily="18" charset="0"/>
              </a:rPr>
              <a:t>SMs</a:t>
            </a:r>
            <a:r>
              <a:rPr lang="pt-BR" sz="9600" dirty="0">
                <a:latin typeface="Baskerville Old Face" panose="02020602080505020303" pitchFamily="18" charset="0"/>
              </a:rPr>
              <a:t>), e menor em organizações da finalidade </a:t>
            </a:r>
            <a:r>
              <a:rPr lang="pt-BR" sz="9600" dirty="0" smtClean="0">
                <a:latin typeface="Baskerville Old Face" panose="02020602080505020303" pitchFamily="18" charset="0"/>
              </a:rPr>
              <a:t>assistência social </a:t>
            </a:r>
            <a:r>
              <a:rPr lang="pt-BR" sz="9600" dirty="0">
                <a:latin typeface="Baskerville Old Face" panose="02020602080505020303" pitchFamily="18" charset="0"/>
              </a:rPr>
              <a:t>(1,9 SM</a:t>
            </a:r>
            <a:r>
              <a:rPr lang="pt-BR" sz="9600" dirty="0" smtClean="0">
                <a:latin typeface="Baskerville Old Face" panose="02020602080505020303" pitchFamily="18" charset="0"/>
              </a:rPr>
              <a:t>).</a:t>
            </a:r>
          </a:p>
          <a:p>
            <a:pPr marL="0" lvl="0" indent="0" algn="just">
              <a:lnSpc>
                <a:spcPct val="170000"/>
              </a:lnSpc>
              <a:spcBef>
                <a:spcPts val="600"/>
              </a:spcBef>
              <a:buNone/>
            </a:pPr>
            <a:r>
              <a:rPr lang="pt-BR" sz="4400" dirty="0" smtClean="0">
                <a:latin typeface="Baskerville Old Face" panose="02020602080505020303" pitchFamily="18" charset="0"/>
              </a:rPr>
              <a:t>	</a:t>
            </a:r>
            <a:r>
              <a:rPr lang="pt-BR" sz="4400" dirty="0">
                <a:solidFill>
                  <a:srgbClr val="C00000"/>
                </a:solidFill>
              </a:rPr>
              <a:t>Perfil das organizações da sociedade civil no Brasil / organizador: Felix Garcia Lopez. – Brasília : Ipea, 2018.176 p. : il., </a:t>
            </a:r>
            <a:r>
              <a:rPr lang="pt-BR" sz="4400" dirty="0" err="1">
                <a:solidFill>
                  <a:srgbClr val="C00000"/>
                </a:solidFill>
              </a:rPr>
              <a:t>gráfs</a:t>
            </a:r>
            <a:r>
              <a:rPr lang="pt-BR" sz="4400" dirty="0">
                <a:solidFill>
                  <a:srgbClr val="C00000"/>
                </a:solidFill>
              </a:rPr>
              <a:t>., </a:t>
            </a:r>
            <a:r>
              <a:rPr lang="pt-BR" sz="4400" dirty="0" err="1">
                <a:solidFill>
                  <a:srgbClr val="C00000"/>
                </a:solidFill>
              </a:rPr>
              <a:t>maps</a:t>
            </a:r>
            <a:r>
              <a:rPr lang="pt-BR" sz="4400" dirty="0">
                <a:solidFill>
                  <a:srgbClr val="C00000"/>
                </a:solidFill>
              </a:rPr>
              <a:t>. color.</a:t>
            </a:r>
          </a:p>
          <a:p>
            <a:pPr marL="0" indent="0" algn="just">
              <a:lnSpc>
                <a:spcPct val="170000"/>
              </a:lnSpc>
              <a:spcBef>
                <a:spcPts val="600"/>
              </a:spcBef>
              <a:buNone/>
            </a:pPr>
            <a:endParaRPr lang="pt-BR" sz="4400" dirty="0">
              <a:latin typeface="Baskerville Old Face" panose="02020602080505020303" pitchFamily="18" charset="0"/>
            </a:endParaRPr>
          </a:p>
        </p:txBody>
      </p:sp>
    </p:spTree>
    <p:extLst>
      <p:ext uri="{BB962C8B-B14F-4D97-AF65-F5344CB8AC3E}">
        <p14:creationId xmlns:p14="http://schemas.microsoft.com/office/powerpoint/2010/main" xmlns="" val="2830100451"/>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4294967295"/>
          </p:nvPr>
        </p:nvSpPr>
        <p:spPr>
          <a:xfrm>
            <a:off x="515156" y="927279"/>
            <a:ext cx="11127346" cy="4984123"/>
          </a:xfrm>
        </p:spPr>
        <p:txBody>
          <a:bodyPr>
            <a:normAutofit/>
          </a:bodyPr>
          <a:lstStyle/>
          <a:p>
            <a:pPr marL="0" indent="0" algn="just">
              <a:lnSpc>
                <a:spcPct val="150000"/>
              </a:lnSpc>
              <a:spcBef>
                <a:spcPts val="600"/>
              </a:spcBef>
              <a:buNone/>
            </a:pPr>
            <a:r>
              <a:rPr lang="pt-BR" dirty="0"/>
              <a:t>	</a:t>
            </a:r>
            <a:r>
              <a:rPr lang="pt-BR" sz="2600" dirty="0">
                <a:latin typeface="Baskerville Old Face" panose="02020602080505020303" pitchFamily="18" charset="0"/>
              </a:rPr>
              <a:t> </a:t>
            </a:r>
            <a:r>
              <a:rPr lang="pt-BR" sz="2600" dirty="0" smtClean="0">
                <a:latin typeface="Baskerville Old Face" panose="02020602080505020303" pitchFamily="18" charset="0"/>
              </a:rPr>
              <a:t>No ano de 2018 o </a:t>
            </a:r>
            <a:r>
              <a:rPr lang="pt-BR" sz="2600" dirty="0">
                <a:latin typeface="Baskerville Old Face" panose="02020602080505020303" pitchFamily="18" charset="0"/>
              </a:rPr>
              <a:t>Fórum Nacional das Instituições Filantrópicas – </a:t>
            </a:r>
            <a:r>
              <a:rPr lang="pt-BR" sz="2600" dirty="0" smtClean="0">
                <a:latin typeface="Baskerville Old Face" panose="02020602080505020303" pitchFamily="18" charset="0"/>
              </a:rPr>
              <a:t>FONIF coordenou a publicação da pesquisa “</a:t>
            </a:r>
            <a:r>
              <a:rPr lang="pt-BR" sz="2600" b="1" i="1" dirty="0" smtClean="0">
                <a:latin typeface="Baskerville Old Face" panose="02020602080505020303" pitchFamily="18" charset="0"/>
              </a:rPr>
              <a:t>A contrapartida do setor filantrópico para o Brasil</a:t>
            </a:r>
            <a:r>
              <a:rPr lang="pt-BR" sz="2600" dirty="0" smtClean="0">
                <a:latin typeface="Baskerville Old Face" panose="02020602080505020303" pitchFamily="18" charset="0"/>
              </a:rPr>
              <a:t>” pela qual concluiu-se que o valor do retorno da contrapartida gerado pelas instituições filantrópicas certificadas pelo CEBAS foi de R$ 7,39 para cada R$ 1,00 de </a:t>
            </a:r>
            <a:r>
              <a:rPr lang="pt-BR" sz="2600" b="1" dirty="0" smtClean="0">
                <a:latin typeface="Baskerville Old Face" panose="02020602080505020303" pitchFamily="18" charset="0"/>
              </a:rPr>
              <a:t>imunidade previdenciária</a:t>
            </a:r>
            <a:r>
              <a:rPr lang="pt-BR" sz="2600" dirty="0" smtClean="0">
                <a:latin typeface="Baskerville Old Face" panose="02020602080505020303" pitchFamily="18" charset="0"/>
              </a:rPr>
              <a:t>, demonstrando sua viabilidade, ao retornar o R$ 1,00 ‘investido’, e sua atratividade, ao agregar R$ 6,39 como ‘superávit do investimento’.</a:t>
            </a:r>
          </a:p>
          <a:p>
            <a:pPr marL="0" indent="0" algn="just">
              <a:buNone/>
            </a:pPr>
            <a:endParaRPr lang="pt-BR" sz="1600" dirty="0" smtClean="0"/>
          </a:p>
          <a:p>
            <a:pPr marL="0" indent="0" algn="just">
              <a:buNone/>
            </a:pPr>
            <a:r>
              <a:rPr lang="pt-BR" sz="1600" dirty="0" smtClean="0">
                <a:solidFill>
                  <a:srgbClr val="C00000"/>
                </a:solidFill>
              </a:rPr>
              <a:t>http</a:t>
            </a:r>
            <a:r>
              <a:rPr lang="pt-BR" sz="1600" dirty="0">
                <a:solidFill>
                  <a:srgbClr val="C00000"/>
                </a:solidFill>
              </a:rPr>
              <a:t>://fonif.org.br/wp-content/uploads/2017/06/PESQUISA_FONIF_2019_compressed.pdf</a:t>
            </a:r>
          </a:p>
        </p:txBody>
      </p:sp>
    </p:spTree>
    <p:extLst>
      <p:ext uri="{BB962C8B-B14F-4D97-AF65-F5344CB8AC3E}">
        <p14:creationId xmlns:p14="http://schemas.microsoft.com/office/powerpoint/2010/main" xmlns="" val="3618392431"/>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ânico">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E4E49EB0-FB00-41F5-9359-4843D783A23D}"/>
    </a:ext>
  </a:extLst>
</a:theme>
</file>

<file path=docProps/app.xml><?xml version="1.0" encoding="utf-8"?>
<Properties xmlns="http://schemas.openxmlformats.org/officeDocument/2006/extended-properties" xmlns:vt="http://schemas.openxmlformats.org/officeDocument/2006/docPropsVTypes">
  <Template>Organic</Template>
  <TotalTime>3574</TotalTime>
  <Words>1094</Words>
  <Application>Microsoft Office PowerPoint</Application>
  <PresentationFormat>Personalizar</PresentationFormat>
  <Paragraphs>246</Paragraphs>
  <Slides>47</Slides>
  <Notes>0</Notes>
  <HiddenSlides>0</HiddenSlides>
  <MMClips>0</MMClips>
  <ScaleCrop>false</ScaleCrop>
  <HeadingPairs>
    <vt:vector size="4" baseType="variant">
      <vt:variant>
        <vt:lpstr>Tema</vt:lpstr>
      </vt:variant>
      <vt:variant>
        <vt:i4>1</vt:i4>
      </vt:variant>
      <vt:variant>
        <vt:lpstr>Títulos de slides</vt:lpstr>
      </vt:variant>
      <vt:variant>
        <vt:i4>47</vt:i4>
      </vt:variant>
    </vt:vector>
  </HeadingPairs>
  <TitlesOfParts>
    <vt:vector size="48" baseType="lpstr">
      <vt:lpstr>Orgânico</vt:lpstr>
      <vt:lpstr>SUSTENTABILIDADE</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SUSTENTABILIDADE</dc:title>
  <dc:creator>Franceli Zilio</dc:creator>
  <cp:lastModifiedBy>CBTC</cp:lastModifiedBy>
  <cp:revision>164</cp:revision>
  <dcterms:created xsi:type="dcterms:W3CDTF">2019-04-15T14:16:26Z</dcterms:created>
  <dcterms:modified xsi:type="dcterms:W3CDTF">2019-09-20T13:39:23Z</dcterms:modified>
</cp:coreProperties>
</file>